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0" r:id="rId6"/>
    <p:sldId id="263" r:id="rId7"/>
    <p:sldId id="264" r:id="rId8"/>
    <p:sldId id="258" r:id="rId9"/>
    <p:sldId id="265" r:id="rId10"/>
    <p:sldId id="270" r:id="rId11"/>
    <p:sldId id="269" r:id="rId12"/>
    <p:sldId id="277" r:id="rId13"/>
    <p:sldId id="266" r:id="rId14"/>
    <p:sldId id="272" r:id="rId15"/>
    <p:sldId id="279" r:id="rId16"/>
    <p:sldId id="280" r:id="rId17"/>
    <p:sldId id="278" r:id="rId18"/>
    <p:sldId id="267" r:id="rId19"/>
    <p:sldId id="273" r:id="rId20"/>
    <p:sldId id="275" r:id="rId21"/>
    <p:sldId id="283" r:id="rId22"/>
    <p:sldId id="276" r:id="rId23"/>
    <p:sldId id="286" r:id="rId24"/>
    <p:sldId id="287" r:id="rId25"/>
    <p:sldId id="288" r:id="rId26"/>
    <p:sldId id="289" r:id="rId27"/>
    <p:sldId id="284" r:id="rId28"/>
    <p:sldId id="285" r:id="rId29"/>
    <p:sldId id="268" r:id="rId30"/>
    <p:sldId id="274" r:id="rId31"/>
    <p:sldId id="291" r:id="rId32"/>
    <p:sldId id="292" r:id="rId33"/>
    <p:sldId id="290" r:id="rId34"/>
    <p:sldId id="281" r:id="rId35"/>
    <p:sldId id="282" r:id="rId36"/>
    <p:sldId id="293"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8F3"/>
    <a:srgbClr val="FBFD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721DCB1-7416-4E75-B65B-1E2406CA4602}" type="datetimeFigureOut">
              <a:rPr lang="cs-CZ" smtClean="0"/>
              <a:pPr/>
              <a:t>15.11.2013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B27FA2-F546-464E-8896-B7AA4978533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1DCB1-7416-4E75-B65B-1E2406CA4602}" type="datetimeFigureOut">
              <a:rPr lang="cs-CZ" smtClean="0"/>
              <a:pPr/>
              <a:t>15.11.2013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27FA2-F546-464E-8896-B7AA4978533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dev.iba.muni.cz/rapache/brew/brew-dev/index.rhtml?min=120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rstudio.com/shiny/"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iba.muni.cz/data-analysis-tools/currentSurvival/web/" TargetMode="External"/><Relationship Id="rId5" Type="http://schemas.openxmlformats.org/officeDocument/2006/relationships/hyperlink" Target="http://www.genasis.cz/data-browser/" TargetMode="External"/><Relationship Id="rId4" Type="http://schemas.openxmlformats.org/officeDocument/2006/relationships/hyperlink" Target="http://dev.iba.muni.cz/hulek/R-engine-test/web/app_dev.php/r-engine-test/"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public.opencpu.org/api.html" TargetMode="External"/><Relationship Id="rId3" Type="http://schemas.openxmlformats.org/officeDocument/2006/relationships/image" Target="../media/image2.jpeg"/><Relationship Id="rId7" Type="http://schemas.openxmlformats.org/officeDocument/2006/relationships/hyperlink" Target="http://opencpu.iba.muni.cz/ocpu/cran/currentSurviva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opencpu.iba.muni.cz/ocpu/library/" TargetMode="External"/><Relationship Id="rId5" Type="http://schemas.openxmlformats.org/officeDocument/2006/relationships/hyperlink" Target="http://opencpu.iba.muni.cz/ocpu/" TargetMode="External"/><Relationship Id="rId4" Type="http://schemas.openxmlformats.org/officeDocument/2006/relationships/hyperlink" Target="http://public.opencpu.org/" TargetMode="External"/><Relationship Id="rId9" Type="http://schemas.openxmlformats.org/officeDocument/2006/relationships/hyperlink" Target="http://opencpu.iba.muni.cz/ocpu/library/datasets/R/mtcars/json"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public.opencpu.org/jslib.html"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r-bloggers.com/guide-to-accessing-ms-sql-server-and-mysql-server-on-mac-os-x/"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tackoverflow.com/questions/3932864/reading-data-from-microsoft-sql-server-into-r" TargetMode="External"/><Relationship Id="rId5" Type="http://schemas.openxmlformats.org/officeDocument/2006/relationships/hyperlink" Target="http://support.rstudio.org/help/discussions/problems/4046-installation-of-rodbc-library" TargetMode="External"/><Relationship Id="rId4" Type="http://schemas.openxmlformats.org/officeDocument/2006/relationships/hyperlink" Target="http://www.r-bloggers.com/using-r-to-connect-to-a-sql-server-and-mysql-database-using-ms-windows/"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50000"/>
            <a:alpha val="0"/>
          </a:schemeClr>
        </a:solidFill>
        <a:effectLst/>
      </p:bgPr>
    </p:bg>
    <p:spTree>
      <p:nvGrpSpPr>
        <p:cNvPr id="1" name=""/>
        <p:cNvGrpSpPr/>
        <p:nvPr/>
      </p:nvGrpSpPr>
      <p:grpSpPr>
        <a:xfrm>
          <a:off x="0" y="0"/>
          <a:ext cx="0" cy="0"/>
          <a:chOff x="0" y="0"/>
          <a:chExt cx="0" cy="0"/>
        </a:xfrm>
      </p:grpSpPr>
      <p:pic>
        <p:nvPicPr>
          <p:cNvPr id="6"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1115616" y="1844824"/>
            <a:ext cx="6800850" cy="2492990"/>
          </a:xfrm>
          <a:prstGeom prst="rect">
            <a:avLst/>
          </a:prstGeom>
          <a:noFill/>
        </p:spPr>
        <p:txBody>
          <a:bodyPr wrap="square" rtlCol="0">
            <a:spAutoFit/>
          </a:bodyPr>
          <a:lstStyle/>
          <a:p>
            <a:pPr algn="ctr"/>
            <a:r>
              <a:rPr lang="cs-CZ" sz="3600" b="1" dirty="0" smtClean="0">
                <a:latin typeface="Trebuchet MS" pitchFamily="34" charset="0"/>
              </a:rPr>
              <a:t>Nasazení technologie R</a:t>
            </a:r>
            <a:br>
              <a:rPr lang="cs-CZ" sz="3600" b="1" dirty="0" smtClean="0">
                <a:latin typeface="Trebuchet MS" pitchFamily="34" charset="0"/>
              </a:rPr>
            </a:br>
            <a:r>
              <a:rPr lang="cs-CZ" sz="3600" b="1" dirty="0" smtClean="0">
                <a:latin typeface="Trebuchet MS" pitchFamily="34" charset="0"/>
              </a:rPr>
              <a:t>v serverovém prostředí</a:t>
            </a:r>
          </a:p>
          <a:p>
            <a:pPr algn="ctr"/>
            <a:endParaRPr lang="en-US" sz="2800" b="1" dirty="0" smtClean="0">
              <a:latin typeface="Trebuchet MS" pitchFamily="34" charset="0"/>
            </a:endParaRPr>
          </a:p>
          <a:p>
            <a:pPr algn="ctr"/>
            <a:r>
              <a:rPr lang="cs-CZ" sz="2800" dirty="0" smtClean="0">
                <a:latin typeface="Trebuchet MS" pitchFamily="34" charset="0"/>
              </a:rPr>
              <a:t>Online analýzy, reporty a techniky vývoje statisticky založených webových aplikací</a:t>
            </a:r>
            <a:endParaRPr lang="en-US" sz="2800" dirty="0" smtClean="0">
              <a:latin typeface="Trebuchet MS" pitchFamily="34" charset="0"/>
            </a:endParaRPr>
          </a:p>
        </p:txBody>
      </p:sp>
      <p:sp>
        <p:nvSpPr>
          <p:cNvPr id="5" name="Podnadpis 2"/>
          <p:cNvSpPr>
            <a:spLocks noGrp="1"/>
          </p:cNvSpPr>
          <p:nvPr>
            <p:ph type="subTitle" idx="1"/>
          </p:nvPr>
        </p:nvSpPr>
        <p:spPr>
          <a:xfrm>
            <a:off x="1371600" y="4941168"/>
            <a:ext cx="6400800" cy="1512168"/>
          </a:xfrm>
        </p:spPr>
        <p:txBody>
          <a:bodyPr>
            <a:noAutofit/>
          </a:bodyPr>
          <a:lstStyle/>
          <a:p>
            <a:endParaRPr lang="en-US" sz="1800" b="1" dirty="0" smtClean="0">
              <a:solidFill>
                <a:schemeClr val="tx1">
                  <a:lumMod val="65000"/>
                  <a:lumOff val="35000"/>
                </a:schemeClr>
              </a:solidFill>
              <a:latin typeface="Myriad Pro" pitchFamily="34" charset="0"/>
            </a:endParaRPr>
          </a:p>
          <a:p>
            <a:r>
              <a:rPr lang="en-US" sz="1800" b="1" dirty="0" smtClean="0">
                <a:solidFill>
                  <a:schemeClr val="tx1">
                    <a:lumMod val="65000"/>
                    <a:lumOff val="35000"/>
                  </a:schemeClr>
                </a:solidFill>
                <a:latin typeface="Myriad Pro" pitchFamily="34" charset="0"/>
              </a:rPr>
              <a:t>Richard </a:t>
            </a:r>
            <a:r>
              <a:rPr lang="cs-CZ" sz="1800" b="1" dirty="0" smtClean="0">
                <a:solidFill>
                  <a:schemeClr val="tx1">
                    <a:lumMod val="65000"/>
                    <a:lumOff val="35000"/>
                  </a:schemeClr>
                </a:solidFill>
                <a:latin typeface="Myriad Pro" pitchFamily="34" charset="0"/>
              </a:rPr>
              <a:t>Hůlek</a:t>
            </a:r>
            <a:r>
              <a:rPr lang="en-US" sz="1800" b="1" dirty="0" smtClean="0">
                <a:solidFill>
                  <a:schemeClr val="tx1">
                    <a:lumMod val="65000"/>
                    <a:lumOff val="35000"/>
                  </a:schemeClr>
                </a:solidFill>
                <a:latin typeface="Myriad Pro" pitchFamily="34" charset="0"/>
              </a:rPr>
              <a:t>, </a:t>
            </a:r>
            <a:r>
              <a:rPr lang="cs-CZ" sz="1800" b="1" dirty="0" smtClean="0">
                <a:solidFill>
                  <a:schemeClr val="tx1">
                    <a:lumMod val="65000"/>
                    <a:lumOff val="35000"/>
                  </a:schemeClr>
                </a:solidFill>
                <a:latin typeface="Myriad Pro" pitchFamily="34" charset="0"/>
              </a:rPr>
              <a:t>Eva </a:t>
            </a:r>
            <a:r>
              <a:rPr lang="cs-CZ" sz="1800" b="1" dirty="0" err="1" smtClean="0">
                <a:solidFill>
                  <a:schemeClr val="tx1">
                    <a:lumMod val="65000"/>
                    <a:lumOff val="35000"/>
                  </a:schemeClr>
                </a:solidFill>
                <a:latin typeface="Myriad Pro" pitchFamily="34" charset="0"/>
              </a:rPr>
              <a:t>Janoušová</a:t>
            </a:r>
            <a:endParaRPr lang="cs-CZ" sz="1800" dirty="0" smtClean="0">
              <a:solidFill>
                <a:schemeClr val="tx1">
                  <a:lumMod val="65000"/>
                  <a:lumOff val="35000"/>
                </a:schemeClr>
              </a:solidFill>
              <a:latin typeface="Myriad Pro" pitchFamily="34" charset="0"/>
            </a:endParaRPr>
          </a:p>
          <a:p>
            <a:r>
              <a:rPr lang="cs-CZ" sz="1800" dirty="0" smtClean="0">
                <a:solidFill>
                  <a:schemeClr val="tx1">
                    <a:lumMod val="65000"/>
                    <a:lumOff val="35000"/>
                  </a:schemeClr>
                </a:solidFill>
              </a:rPr>
              <a:t>IBA MU</a:t>
            </a:r>
          </a:p>
          <a:p>
            <a:r>
              <a:rPr lang="cs-CZ" sz="1800" dirty="0" smtClean="0">
                <a:solidFill>
                  <a:schemeClr val="tx1">
                    <a:lumMod val="65000"/>
                    <a:lumOff val="35000"/>
                  </a:schemeClr>
                </a:solidFill>
                <a:latin typeface="Myriad Pro" pitchFamily="34" charset="0"/>
              </a:rPr>
              <a:t>15</a:t>
            </a:r>
            <a:r>
              <a:rPr lang="en-US" sz="1800" dirty="0" smtClean="0">
                <a:solidFill>
                  <a:schemeClr val="tx1">
                    <a:lumMod val="65000"/>
                    <a:lumOff val="35000"/>
                  </a:schemeClr>
                </a:solidFill>
                <a:latin typeface="Myriad Pro" pitchFamily="34" charset="0"/>
              </a:rPr>
              <a:t>. </a:t>
            </a:r>
            <a:r>
              <a:rPr lang="cs-CZ" sz="1800" dirty="0" smtClean="0">
                <a:solidFill>
                  <a:schemeClr val="tx1">
                    <a:lumMod val="65000"/>
                    <a:lumOff val="35000"/>
                  </a:schemeClr>
                </a:solidFill>
                <a:latin typeface="Myriad Pro" pitchFamily="34" charset="0"/>
              </a:rPr>
              <a:t>11</a:t>
            </a:r>
            <a:r>
              <a:rPr lang="en-US" sz="1800" dirty="0" smtClean="0">
                <a:solidFill>
                  <a:schemeClr val="tx1">
                    <a:lumMod val="65000"/>
                    <a:lumOff val="35000"/>
                  </a:schemeClr>
                </a:solidFill>
                <a:latin typeface="Myriad Pro" pitchFamily="34" charset="0"/>
              </a:rPr>
              <a:t>. 201</a:t>
            </a:r>
            <a:r>
              <a:rPr lang="cs-CZ" sz="1800" dirty="0" smtClean="0">
                <a:solidFill>
                  <a:schemeClr val="tx1">
                    <a:lumMod val="65000"/>
                    <a:lumOff val="35000"/>
                  </a:schemeClr>
                </a:solidFill>
                <a:latin typeface="Myriad Pro" pitchFamily="34" charset="0"/>
              </a:rPr>
              <a:t>3</a:t>
            </a:r>
            <a:endParaRPr lang="cs-CZ" sz="1800" dirty="0">
              <a:solidFill>
                <a:schemeClr val="tx1">
                  <a:lumMod val="65000"/>
                  <a:lumOff val="35000"/>
                </a:schemeClr>
              </a:solidFill>
              <a:latin typeface="Myriad Pro"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rApache</a:t>
            </a:r>
            <a:endParaRPr lang="en-US" sz="2800" dirty="0">
              <a:latin typeface="Trebuchet MS" pitchFamily="34" charset="0"/>
            </a:endParaRPr>
          </a:p>
        </p:txBody>
      </p:sp>
      <p:sp>
        <p:nvSpPr>
          <p:cNvPr id="7" name="TextovéPole 6"/>
          <p:cNvSpPr txBox="1"/>
          <p:nvPr/>
        </p:nvSpPr>
        <p:spPr>
          <a:xfrm>
            <a:off x="251520" y="1487681"/>
            <a:ext cx="8496944" cy="3108543"/>
          </a:xfrm>
          <a:prstGeom prst="rect">
            <a:avLst/>
          </a:prstGeom>
          <a:noFill/>
        </p:spPr>
        <p:txBody>
          <a:bodyPr wrap="square" rtlCol="0">
            <a:spAutoFit/>
          </a:bodyPr>
          <a:lstStyle/>
          <a:p>
            <a:pPr>
              <a:buFont typeface="Arial" pitchFamily="34" charset="0"/>
              <a:buChar char="•"/>
            </a:pPr>
            <a:r>
              <a:rPr lang="cs-CZ" sz="2000" b="1" dirty="0" smtClean="0"/>
              <a:t>Přímé spouštění *.R </a:t>
            </a:r>
            <a:r>
              <a:rPr lang="cs-CZ" sz="2000" b="1" dirty="0" err="1" smtClean="0"/>
              <a:t>scriptů</a:t>
            </a:r>
            <a:endParaRPr lang="cs-CZ" sz="2000" b="1" dirty="0" smtClean="0"/>
          </a:p>
          <a:p>
            <a:pPr>
              <a:buFont typeface="Arial" pitchFamily="34" charset="0"/>
              <a:buChar char="•"/>
            </a:pPr>
            <a:r>
              <a:rPr lang="cs-CZ" sz="2000" b="1" dirty="0" smtClean="0"/>
              <a:t>R, vypisování HTML</a:t>
            </a:r>
          </a:p>
          <a:p>
            <a:pPr>
              <a:buFont typeface="Arial" pitchFamily="34" charset="0"/>
              <a:buChar char="•"/>
            </a:pPr>
            <a:r>
              <a:rPr lang="cs-CZ" sz="2000" b="1" dirty="0" smtClean="0"/>
              <a:t>Základní možnosti pro práci s HTTP</a:t>
            </a:r>
          </a:p>
          <a:p>
            <a:pPr lvl="1">
              <a:buFont typeface="Arial" pitchFamily="34" charset="0"/>
              <a:buChar char="•"/>
            </a:pPr>
            <a:r>
              <a:rPr lang="cs-CZ" sz="1600" b="1" dirty="0" err="1" smtClean="0">
                <a:latin typeface="Courier New" pitchFamily="49" charset="0"/>
                <a:cs typeface="Courier New" pitchFamily="49" charset="0"/>
              </a:rPr>
              <a:t>setCookie</a:t>
            </a:r>
            <a:r>
              <a:rPr lang="cs-CZ" sz="1600" b="1" dirty="0" smtClean="0">
                <a:latin typeface="Courier New" pitchFamily="49" charset="0"/>
                <a:cs typeface="Courier New" pitchFamily="49" charset="0"/>
              </a:rPr>
              <a:t>('</a:t>
            </a:r>
            <a:r>
              <a:rPr lang="cs-CZ" sz="1600" b="1" dirty="0" err="1" smtClean="0">
                <a:latin typeface="Courier New" pitchFamily="49" charset="0"/>
                <a:cs typeface="Courier New" pitchFamily="49" charset="0"/>
              </a:rPr>
              <a:t>called</a:t>
            </a:r>
            <a:r>
              <a:rPr lang="cs-CZ" sz="1600" b="1" dirty="0" smtClean="0">
                <a:latin typeface="Courier New" pitchFamily="49" charset="0"/>
                <a:cs typeface="Courier New" pitchFamily="49" charset="0"/>
              </a:rPr>
              <a:t>',</a:t>
            </a:r>
            <a:r>
              <a:rPr lang="cs-CZ" sz="1600" b="1" dirty="0" err="1" smtClean="0">
                <a:latin typeface="Courier New" pitchFamily="49" charset="0"/>
                <a:cs typeface="Courier New" pitchFamily="49" charset="0"/>
              </a:rPr>
              <a:t>called</a:t>
            </a:r>
            <a:r>
              <a:rPr lang="cs-CZ" sz="1600" b="1" dirty="0" smtClean="0">
                <a:latin typeface="Courier New" pitchFamily="49" charset="0"/>
                <a:cs typeface="Courier New" pitchFamily="49" charset="0"/>
              </a:rPr>
              <a:t>,</a:t>
            </a:r>
            <a:r>
              <a:rPr lang="cs-CZ" sz="1600" b="1" dirty="0" err="1" smtClean="0">
                <a:latin typeface="Courier New" pitchFamily="49" charset="0"/>
                <a:cs typeface="Courier New" pitchFamily="49" charset="0"/>
              </a:rPr>
              <a:t>expires</a:t>
            </a:r>
            <a:r>
              <a:rPr lang="cs-CZ" sz="1600" b="1" dirty="0" smtClean="0">
                <a:latin typeface="Courier New" pitchFamily="49" charset="0"/>
                <a:cs typeface="Courier New" pitchFamily="49" charset="0"/>
              </a:rPr>
              <a:t>=</a:t>
            </a:r>
            <a:r>
              <a:rPr lang="cs-CZ" sz="1600" b="1" dirty="0" err="1" smtClean="0">
                <a:latin typeface="Courier New" pitchFamily="49" charset="0"/>
                <a:cs typeface="Courier New" pitchFamily="49" charset="0"/>
              </a:rPr>
              <a:t>Sys.time</a:t>
            </a:r>
            <a:r>
              <a:rPr lang="cs-CZ" sz="1600" b="1" dirty="0" smtClean="0">
                <a:latin typeface="Courier New" pitchFamily="49" charset="0"/>
                <a:cs typeface="Courier New" pitchFamily="49" charset="0"/>
              </a:rPr>
              <a:t>()+100)</a:t>
            </a:r>
          </a:p>
          <a:p>
            <a:pPr lvl="1">
              <a:buFont typeface="Arial" pitchFamily="34" charset="0"/>
              <a:buChar char="•"/>
            </a:pPr>
            <a:r>
              <a:rPr lang="cs-CZ" sz="1600" b="1" dirty="0" smtClean="0">
                <a:latin typeface="Courier New" pitchFamily="49" charset="0"/>
                <a:cs typeface="Courier New" pitchFamily="49" charset="0"/>
              </a:rPr>
              <a:t>GET, POST</a:t>
            </a:r>
          </a:p>
          <a:p>
            <a:pPr>
              <a:buFont typeface="Arial" pitchFamily="34" charset="0"/>
              <a:buChar char="•"/>
            </a:pPr>
            <a:r>
              <a:rPr lang="cs-CZ" sz="2000" b="1" dirty="0" smtClean="0"/>
              <a:t>Omezené možnosti</a:t>
            </a:r>
          </a:p>
          <a:p>
            <a:pPr lvl="1">
              <a:buFont typeface="Arial" pitchFamily="34" charset="0"/>
              <a:buChar char="•"/>
            </a:pPr>
            <a:r>
              <a:rPr lang="cs-CZ" sz="1600" b="1" dirty="0" smtClean="0"/>
              <a:t>Přístup k DB</a:t>
            </a:r>
          </a:p>
          <a:p>
            <a:pPr lvl="1">
              <a:buFont typeface="Arial" pitchFamily="34" charset="0"/>
              <a:buChar char="•"/>
            </a:pPr>
            <a:r>
              <a:rPr lang="cs-CZ" sz="1600" b="1" dirty="0" smtClean="0"/>
              <a:t>Práce s </a:t>
            </a:r>
            <a:r>
              <a:rPr lang="cs-CZ" sz="1600" b="1" dirty="0" err="1" smtClean="0"/>
              <a:t>filesystémem</a:t>
            </a:r>
            <a:endParaRPr lang="cs-CZ" sz="1600" b="1" dirty="0" smtClean="0"/>
          </a:p>
          <a:p>
            <a:pPr lvl="1">
              <a:buFont typeface="Arial" pitchFamily="34" charset="0"/>
              <a:buChar char="•"/>
            </a:pPr>
            <a:r>
              <a:rPr lang="cs-CZ" sz="1600" b="1" dirty="0" smtClean="0"/>
              <a:t>Email</a:t>
            </a:r>
          </a:p>
          <a:p>
            <a:pPr lvl="1">
              <a:buFont typeface="Arial" pitchFamily="34" charset="0"/>
              <a:buChar char="•"/>
            </a:pPr>
            <a:r>
              <a:rPr lang="cs-CZ" sz="1600" b="1" dirty="0" smtClean="0"/>
              <a:t>…</a:t>
            </a:r>
          </a:p>
          <a:p>
            <a:pPr lvl="0">
              <a:buFont typeface="Arial" pitchFamily="34" charset="0"/>
              <a:buChar char="•"/>
            </a:pPr>
            <a:endParaRPr lang="cs-CZ"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rApache</a:t>
            </a:r>
            <a:endParaRPr lang="en-US" sz="2800" dirty="0">
              <a:latin typeface="Trebuchet MS" pitchFamily="34" charset="0"/>
            </a:endParaRPr>
          </a:p>
        </p:txBody>
      </p:sp>
      <p:sp>
        <p:nvSpPr>
          <p:cNvPr id="7" name="TextovéPole 6"/>
          <p:cNvSpPr txBox="1"/>
          <p:nvPr/>
        </p:nvSpPr>
        <p:spPr>
          <a:xfrm>
            <a:off x="251520" y="1196752"/>
            <a:ext cx="8496944" cy="5170646"/>
          </a:xfrm>
          <a:prstGeom prst="rect">
            <a:avLst/>
          </a:prstGeom>
          <a:noFill/>
        </p:spPr>
        <p:txBody>
          <a:bodyPr wrap="square" rtlCol="0">
            <a:spAutoFit/>
          </a:bodyPr>
          <a:lstStyle/>
          <a:p>
            <a:r>
              <a:rPr lang="cs-CZ" sz="1000" dirty="0" smtClean="0"/>
              <a:t>#</a:t>
            </a:r>
          </a:p>
          <a:p>
            <a:r>
              <a:rPr lang="cs-CZ" sz="1000" dirty="0" smtClean="0"/>
              <a:t># Copy </a:t>
            </a:r>
            <a:r>
              <a:rPr lang="cs-CZ" sz="1000" dirty="0" err="1" smtClean="0"/>
              <a:t>and</a:t>
            </a:r>
            <a:r>
              <a:rPr lang="cs-CZ" sz="1000" dirty="0" smtClean="0"/>
              <a:t> </a:t>
            </a:r>
            <a:r>
              <a:rPr lang="cs-CZ" sz="1000" dirty="0" err="1" smtClean="0"/>
              <a:t>save</a:t>
            </a:r>
            <a:r>
              <a:rPr lang="cs-CZ" sz="1000" dirty="0" smtClean="0"/>
              <a:t> </a:t>
            </a:r>
            <a:r>
              <a:rPr lang="cs-CZ" sz="1000" dirty="0" err="1" smtClean="0"/>
              <a:t>this</a:t>
            </a:r>
            <a:r>
              <a:rPr lang="cs-CZ" sz="1000" dirty="0" smtClean="0"/>
              <a:t> </a:t>
            </a:r>
            <a:r>
              <a:rPr lang="cs-CZ" sz="1000" dirty="0" err="1" smtClean="0"/>
              <a:t>code</a:t>
            </a:r>
            <a:r>
              <a:rPr lang="cs-CZ" sz="1000" dirty="0" smtClean="0"/>
              <a:t> to /var/www/R/test.R</a:t>
            </a:r>
          </a:p>
          <a:p>
            <a:r>
              <a:rPr lang="cs-CZ" sz="1000" dirty="0" smtClean="0"/>
              <a:t>#</a:t>
            </a:r>
          </a:p>
          <a:p>
            <a:r>
              <a:rPr lang="cs-CZ" sz="1000" dirty="0" err="1" smtClean="0"/>
              <a:t>hrefify</a:t>
            </a:r>
            <a:r>
              <a:rPr lang="cs-CZ" sz="1000" dirty="0" smtClean="0"/>
              <a:t> &lt;- </a:t>
            </a:r>
            <a:r>
              <a:rPr lang="cs-CZ" sz="1000" dirty="0" err="1" smtClean="0"/>
              <a:t>function</a:t>
            </a:r>
            <a:r>
              <a:rPr lang="cs-CZ" sz="1000" dirty="0" smtClean="0"/>
              <a:t>(</a:t>
            </a:r>
            <a:r>
              <a:rPr lang="cs-CZ" sz="1000" dirty="0" err="1" smtClean="0"/>
              <a:t>title</a:t>
            </a:r>
            <a:r>
              <a:rPr lang="cs-CZ" sz="1000" dirty="0" smtClean="0"/>
              <a:t>) </a:t>
            </a:r>
            <a:r>
              <a:rPr lang="cs-CZ" sz="1000" dirty="0" err="1" smtClean="0"/>
              <a:t>gsub</a:t>
            </a:r>
            <a:r>
              <a:rPr lang="cs-CZ" sz="1000" dirty="0" smtClean="0"/>
              <a:t>('[\\.()]','_',</a:t>
            </a:r>
            <a:r>
              <a:rPr lang="cs-CZ" sz="1000" dirty="0" err="1" smtClean="0"/>
              <a:t>title</a:t>
            </a:r>
            <a:r>
              <a:rPr lang="cs-CZ" sz="1000" dirty="0" smtClean="0"/>
              <a:t>,</a:t>
            </a:r>
            <a:r>
              <a:rPr lang="cs-CZ" sz="1000" dirty="0" err="1" smtClean="0"/>
              <a:t>perl</a:t>
            </a:r>
            <a:r>
              <a:rPr lang="cs-CZ" sz="1000" dirty="0" smtClean="0"/>
              <a:t>=TRUE)</a:t>
            </a:r>
          </a:p>
          <a:p>
            <a:r>
              <a:rPr lang="cs-CZ" sz="1000" dirty="0" err="1" smtClean="0"/>
              <a:t>scrub</a:t>
            </a:r>
            <a:r>
              <a:rPr lang="cs-CZ" sz="1000" dirty="0" smtClean="0"/>
              <a:t> &lt;- </a:t>
            </a:r>
            <a:r>
              <a:rPr lang="cs-CZ" sz="1000" dirty="0" err="1" smtClean="0"/>
              <a:t>function</a:t>
            </a:r>
            <a:r>
              <a:rPr lang="cs-CZ" sz="1000" dirty="0" smtClean="0"/>
              <a:t>(</a:t>
            </a:r>
            <a:r>
              <a:rPr lang="cs-CZ" sz="1000" dirty="0" err="1" smtClean="0"/>
              <a:t>str</a:t>
            </a:r>
            <a:r>
              <a:rPr lang="cs-CZ" sz="1000" dirty="0" smtClean="0"/>
              <a:t>){ </a:t>
            </a:r>
          </a:p>
          <a:p>
            <a:r>
              <a:rPr lang="cs-CZ" sz="1000" dirty="0" smtClean="0"/>
              <a:t>	…</a:t>
            </a:r>
          </a:p>
          <a:p>
            <a:r>
              <a:rPr lang="cs-CZ" sz="1000" dirty="0" smtClean="0"/>
              <a:t>}</a:t>
            </a:r>
          </a:p>
          <a:p>
            <a:endParaRPr lang="cs-CZ" sz="1000" dirty="0" smtClean="0"/>
          </a:p>
          <a:p>
            <a:endParaRPr lang="cs-CZ" sz="1000" dirty="0" smtClean="0"/>
          </a:p>
          <a:p>
            <a:r>
              <a:rPr lang="cs-CZ" sz="1000" dirty="0" smtClean="0"/>
              <a:t># </a:t>
            </a:r>
            <a:r>
              <a:rPr lang="cs-CZ" sz="1000" dirty="0" err="1" smtClean="0"/>
              <a:t>Output</a:t>
            </a:r>
            <a:r>
              <a:rPr lang="cs-CZ" sz="1000" dirty="0" smtClean="0"/>
              <a:t> </a:t>
            </a:r>
            <a:r>
              <a:rPr lang="cs-CZ" sz="1000" dirty="0" err="1" smtClean="0"/>
              <a:t>starts</a:t>
            </a:r>
            <a:r>
              <a:rPr lang="cs-CZ" sz="1000" dirty="0" smtClean="0"/>
              <a:t> </a:t>
            </a:r>
            <a:r>
              <a:rPr lang="cs-CZ" sz="1000" dirty="0" err="1" smtClean="0"/>
              <a:t>here</a:t>
            </a:r>
            <a:endParaRPr lang="cs-CZ" sz="1000" dirty="0" smtClean="0"/>
          </a:p>
          <a:p>
            <a:r>
              <a:rPr lang="cs-CZ" sz="1000" dirty="0" err="1" smtClean="0"/>
              <a:t>setContentType</a:t>
            </a:r>
            <a:r>
              <a:rPr lang="cs-CZ" sz="1000" dirty="0" smtClean="0"/>
              <a:t>("text/</a:t>
            </a:r>
            <a:r>
              <a:rPr lang="cs-CZ" sz="1000" dirty="0" err="1" smtClean="0"/>
              <a:t>html</a:t>
            </a:r>
            <a:r>
              <a:rPr lang="cs-CZ" sz="1000" dirty="0" smtClean="0"/>
              <a:t>")</a:t>
            </a:r>
          </a:p>
          <a:p>
            <a:endParaRPr lang="cs-CZ" sz="1000" dirty="0" smtClean="0"/>
          </a:p>
          <a:p>
            <a:r>
              <a:rPr lang="cs-CZ" sz="1000" dirty="0" err="1" smtClean="0"/>
              <a:t>if</a:t>
            </a:r>
            <a:r>
              <a:rPr lang="cs-CZ" sz="1000" dirty="0" smtClean="0"/>
              <a:t>(</a:t>
            </a:r>
            <a:r>
              <a:rPr lang="cs-CZ" sz="1000" dirty="0" err="1" smtClean="0"/>
              <a:t>is.null</a:t>
            </a:r>
            <a:r>
              <a:rPr lang="cs-CZ" sz="1000" dirty="0" smtClean="0"/>
              <a:t>(GET)){</a:t>
            </a:r>
          </a:p>
          <a:p>
            <a:r>
              <a:rPr lang="cs-CZ" sz="1000" dirty="0" smtClean="0"/>
              <a:t>	</a:t>
            </a:r>
            <a:r>
              <a:rPr lang="cs-CZ" sz="1000" dirty="0" err="1" smtClean="0"/>
              <a:t>called</a:t>
            </a:r>
            <a:r>
              <a:rPr lang="cs-CZ" sz="1000" dirty="0" smtClean="0"/>
              <a:t> &lt;- 1</a:t>
            </a:r>
          </a:p>
          <a:p>
            <a:r>
              <a:rPr lang="cs-CZ" sz="1000" dirty="0" smtClean="0"/>
              <a:t>} </a:t>
            </a:r>
            <a:r>
              <a:rPr lang="cs-CZ" sz="1000" dirty="0" err="1" smtClean="0"/>
              <a:t>else</a:t>
            </a:r>
            <a:r>
              <a:rPr lang="cs-CZ" sz="1000" dirty="0" smtClean="0"/>
              <a:t> {</a:t>
            </a:r>
          </a:p>
          <a:p>
            <a:r>
              <a:rPr lang="cs-CZ" sz="1000" dirty="0" smtClean="0"/>
              <a:t>	</a:t>
            </a:r>
            <a:r>
              <a:rPr lang="cs-CZ" sz="1000" dirty="0" err="1" smtClean="0"/>
              <a:t>called</a:t>
            </a:r>
            <a:r>
              <a:rPr lang="cs-CZ" sz="1000" dirty="0" smtClean="0"/>
              <a:t> &lt;- as.</a:t>
            </a:r>
            <a:r>
              <a:rPr lang="cs-CZ" sz="1000" dirty="0" err="1" smtClean="0"/>
              <a:t>integer</a:t>
            </a:r>
            <a:r>
              <a:rPr lang="cs-CZ" sz="1000" dirty="0" smtClean="0"/>
              <a:t>(GET$</a:t>
            </a:r>
            <a:r>
              <a:rPr lang="cs-CZ" sz="1000" dirty="0" err="1" smtClean="0"/>
              <a:t>called</a:t>
            </a:r>
            <a:r>
              <a:rPr lang="cs-CZ" sz="1000" dirty="0" smtClean="0"/>
              <a:t>) + 1</a:t>
            </a:r>
          </a:p>
          <a:p>
            <a:r>
              <a:rPr lang="cs-CZ" sz="1000" dirty="0" smtClean="0"/>
              <a:t>}</a:t>
            </a:r>
          </a:p>
          <a:p>
            <a:endParaRPr lang="cs-CZ" sz="1000" dirty="0" smtClean="0"/>
          </a:p>
          <a:p>
            <a:r>
              <a:rPr lang="cs-CZ" sz="1000" dirty="0" err="1" smtClean="0"/>
              <a:t>setCookie</a:t>
            </a:r>
            <a:r>
              <a:rPr lang="cs-CZ" sz="1000" dirty="0" smtClean="0"/>
              <a:t>('</a:t>
            </a:r>
            <a:r>
              <a:rPr lang="cs-CZ" sz="1000" dirty="0" err="1" smtClean="0"/>
              <a:t>called</a:t>
            </a:r>
            <a:r>
              <a:rPr lang="cs-CZ" sz="1000" dirty="0" smtClean="0"/>
              <a:t>',</a:t>
            </a:r>
            <a:r>
              <a:rPr lang="cs-CZ" sz="1000" dirty="0" err="1" smtClean="0"/>
              <a:t>called</a:t>
            </a:r>
            <a:r>
              <a:rPr lang="cs-CZ" sz="1000" dirty="0" smtClean="0"/>
              <a:t>,</a:t>
            </a:r>
            <a:r>
              <a:rPr lang="cs-CZ" sz="1000" dirty="0" err="1" smtClean="0"/>
              <a:t>expires</a:t>
            </a:r>
            <a:r>
              <a:rPr lang="cs-CZ" sz="1000" dirty="0" smtClean="0"/>
              <a:t>=</a:t>
            </a:r>
            <a:r>
              <a:rPr lang="cs-CZ" sz="1000" dirty="0" err="1" smtClean="0"/>
              <a:t>Sys.time</a:t>
            </a:r>
            <a:r>
              <a:rPr lang="cs-CZ" sz="1000" dirty="0" smtClean="0"/>
              <a:t>()+100)</a:t>
            </a:r>
          </a:p>
          <a:p>
            <a:endParaRPr lang="cs-CZ" sz="1000" dirty="0" smtClean="0"/>
          </a:p>
          <a:p>
            <a:r>
              <a:rPr lang="cs-CZ" sz="1000" dirty="0" err="1" smtClean="0"/>
              <a:t>cat</a:t>
            </a:r>
            <a:r>
              <a:rPr lang="cs-CZ" sz="1000" dirty="0" smtClean="0"/>
              <a:t>('&lt;HTML&gt;&lt;</a:t>
            </a:r>
            <a:r>
              <a:rPr lang="cs-CZ" sz="1000" dirty="0" err="1" smtClean="0"/>
              <a:t>head</a:t>
            </a:r>
            <a:r>
              <a:rPr lang="cs-CZ" sz="1000" dirty="0" smtClean="0"/>
              <a:t>&gt;&lt;style type="text/</a:t>
            </a:r>
            <a:r>
              <a:rPr lang="cs-CZ" sz="1000" dirty="0" err="1" smtClean="0"/>
              <a:t>css</a:t>
            </a:r>
            <a:r>
              <a:rPr lang="cs-CZ" sz="1000" dirty="0" smtClean="0"/>
              <a:t>"&gt;\n') </a:t>
            </a:r>
          </a:p>
          <a:p>
            <a:r>
              <a:rPr lang="cs-CZ" sz="1000" dirty="0" err="1" smtClean="0"/>
              <a:t>cat</a:t>
            </a:r>
            <a:r>
              <a:rPr lang="cs-CZ" sz="1000" dirty="0" smtClean="0"/>
              <a:t>('table { </a:t>
            </a:r>
            <a:r>
              <a:rPr lang="cs-CZ" sz="1000" dirty="0" err="1" smtClean="0"/>
              <a:t>border</a:t>
            </a:r>
            <a:r>
              <a:rPr lang="cs-CZ" sz="1000" dirty="0" smtClean="0"/>
              <a:t>: 1px solid #8897be; </a:t>
            </a:r>
            <a:r>
              <a:rPr lang="cs-CZ" sz="1000" dirty="0" err="1" smtClean="0"/>
              <a:t>border</a:t>
            </a:r>
            <a:r>
              <a:rPr lang="cs-CZ" sz="1000" dirty="0" smtClean="0"/>
              <a:t>-</a:t>
            </a:r>
            <a:r>
              <a:rPr lang="cs-CZ" sz="1000" dirty="0" err="1" smtClean="0"/>
              <a:t>spacing</a:t>
            </a:r>
            <a:r>
              <a:rPr lang="cs-CZ" sz="1000" dirty="0" smtClean="0"/>
              <a:t>: 0px; font-</a:t>
            </a:r>
            <a:r>
              <a:rPr lang="cs-CZ" sz="1000" dirty="0" err="1" smtClean="0"/>
              <a:t>size</a:t>
            </a:r>
            <a:r>
              <a:rPr lang="cs-CZ" sz="1000" dirty="0" smtClean="0"/>
              <a:t>: 10pt; }')</a:t>
            </a:r>
          </a:p>
          <a:p>
            <a:r>
              <a:rPr lang="cs-CZ" sz="1000" dirty="0" err="1" smtClean="0"/>
              <a:t>cat</a:t>
            </a:r>
            <a:r>
              <a:rPr lang="cs-CZ" sz="1000" dirty="0" smtClean="0"/>
              <a:t>('</a:t>
            </a:r>
            <a:r>
              <a:rPr lang="cs-CZ" sz="1000" dirty="0" err="1" smtClean="0"/>
              <a:t>td</a:t>
            </a:r>
            <a:r>
              <a:rPr lang="cs-CZ" sz="1000" dirty="0" smtClean="0"/>
              <a:t> { </a:t>
            </a:r>
            <a:r>
              <a:rPr lang="cs-CZ" sz="1000" dirty="0" err="1" smtClean="0"/>
              <a:t>border</a:t>
            </a:r>
            <a:r>
              <a:rPr lang="cs-CZ" sz="1000" dirty="0" smtClean="0"/>
              <a:t>-</a:t>
            </a:r>
            <a:r>
              <a:rPr lang="cs-CZ" sz="1000" dirty="0" err="1" smtClean="0"/>
              <a:t>bottom</a:t>
            </a:r>
            <a:r>
              <a:rPr lang="cs-CZ" sz="1000" dirty="0" smtClean="0"/>
              <a:t>:1px solid #d9d9d9; </a:t>
            </a:r>
            <a:r>
              <a:rPr lang="cs-CZ" sz="1000" dirty="0" err="1" smtClean="0"/>
              <a:t>border</a:t>
            </a:r>
            <a:r>
              <a:rPr lang="cs-CZ" sz="1000" dirty="0" smtClean="0"/>
              <a:t>-</a:t>
            </a:r>
            <a:r>
              <a:rPr lang="cs-CZ" sz="1000" dirty="0" err="1" smtClean="0"/>
              <a:t>left</a:t>
            </a:r>
            <a:r>
              <a:rPr lang="cs-CZ" sz="1000" dirty="0" smtClean="0"/>
              <a:t>:1px solid #d9d9d9; </a:t>
            </a:r>
            <a:r>
              <a:rPr lang="cs-CZ" sz="1000" dirty="0" err="1" smtClean="0"/>
              <a:t>border</a:t>
            </a:r>
            <a:r>
              <a:rPr lang="cs-CZ" sz="1000" dirty="0" smtClean="0"/>
              <a:t>-</a:t>
            </a:r>
            <a:r>
              <a:rPr lang="cs-CZ" sz="1000" dirty="0" err="1" smtClean="0"/>
              <a:t>spacing</a:t>
            </a:r>
            <a:r>
              <a:rPr lang="cs-CZ" sz="1000" dirty="0" smtClean="0"/>
              <a:t>: 0px; </a:t>
            </a:r>
            <a:r>
              <a:rPr lang="cs-CZ" sz="1000" dirty="0" err="1" smtClean="0"/>
              <a:t>padding</a:t>
            </a:r>
            <a:r>
              <a:rPr lang="cs-CZ" sz="1000" dirty="0" smtClean="0"/>
              <a:t>: 3px 8px; }')</a:t>
            </a:r>
          </a:p>
          <a:p>
            <a:r>
              <a:rPr lang="cs-CZ" sz="1000" dirty="0" err="1" smtClean="0"/>
              <a:t>cat</a:t>
            </a:r>
            <a:r>
              <a:rPr lang="cs-CZ" sz="1000" dirty="0" smtClean="0"/>
              <a:t>('</a:t>
            </a:r>
            <a:r>
              <a:rPr lang="cs-CZ" sz="1000" dirty="0" err="1" smtClean="0"/>
              <a:t>td.l</a:t>
            </a:r>
            <a:r>
              <a:rPr lang="cs-CZ" sz="1000" dirty="0" smtClean="0"/>
              <a:t> { font-</a:t>
            </a:r>
            <a:r>
              <a:rPr lang="cs-CZ" sz="1000" dirty="0" err="1" smtClean="0"/>
              <a:t>weight</a:t>
            </a:r>
            <a:r>
              <a:rPr lang="cs-CZ" sz="1000" dirty="0" smtClean="0"/>
              <a:t>: </a:t>
            </a:r>
            <a:r>
              <a:rPr lang="cs-CZ" sz="1000" dirty="0" err="1" smtClean="0"/>
              <a:t>bold</a:t>
            </a:r>
            <a:r>
              <a:rPr lang="cs-CZ" sz="1000" dirty="0" smtClean="0"/>
              <a:t>; </a:t>
            </a:r>
            <a:r>
              <a:rPr lang="cs-CZ" sz="1000" dirty="0" err="1" smtClean="0"/>
              <a:t>width</a:t>
            </a:r>
            <a:r>
              <a:rPr lang="cs-CZ" sz="1000" dirty="0" smtClean="0"/>
              <a:t>: 10%; }\n')</a:t>
            </a:r>
          </a:p>
          <a:p>
            <a:r>
              <a:rPr lang="cs-CZ" sz="1000" dirty="0" err="1" smtClean="0"/>
              <a:t>cat</a:t>
            </a:r>
            <a:r>
              <a:rPr lang="cs-CZ" sz="1000" dirty="0" smtClean="0"/>
              <a:t>('</a:t>
            </a:r>
            <a:r>
              <a:rPr lang="cs-CZ" sz="1000" dirty="0" err="1" smtClean="0"/>
              <a:t>tr.e</a:t>
            </a:r>
            <a:r>
              <a:rPr lang="cs-CZ" sz="1000" dirty="0" smtClean="0"/>
              <a:t> { background-</a:t>
            </a:r>
            <a:r>
              <a:rPr lang="cs-CZ" sz="1000" dirty="0" err="1" smtClean="0"/>
              <a:t>color</a:t>
            </a:r>
            <a:r>
              <a:rPr lang="cs-CZ" sz="1000" dirty="0" smtClean="0"/>
              <a:t>: #</a:t>
            </a:r>
            <a:r>
              <a:rPr lang="cs-CZ" sz="1000" dirty="0" err="1" smtClean="0"/>
              <a:t>eeeeee</a:t>
            </a:r>
            <a:r>
              <a:rPr lang="cs-CZ" sz="1000" dirty="0" smtClean="0"/>
              <a:t>; </a:t>
            </a:r>
            <a:r>
              <a:rPr lang="cs-CZ" sz="1000" dirty="0" err="1" smtClean="0"/>
              <a:t>border</a:t>
            </a:r>
            <a:r>
              <a:rPr lang="cs-CZ" sz="1000" dirty="0" smtClean="0"/>
              <a:t>-</a:t>
            </a:r>
            <a:r>
              <a:rPr lang="cs-CZ" sz="1000" dirty="0" err="1" smtClean="0"/>
              <a:t>spacing</a:t>
            </a:r>
            <a:r>
              <a:rPr lang="cs-CZ" sz="1000" dirty="0" smtClean="0"/>
              <a:t>: 0px; }\n')</a:t>
            </a:r>
          </a:p>
          <a:p>
            <a:r>
              <a:rPr lang="cs-CZ" sz="1000" dirty="0" err="1" smtClean="0"/>
              <a:t>cat</a:t>
            </a:r>
            <a:r>
              <a:rPr lang="cs-CZ" sz="1000" dirty="0" smtClean="0"/>
              <a:t>('</a:t>
            </a:r>
            <a:r>
              <a:rPr lang="cs-CZ" sz="1000" dirty="0" err="1" smtClean="0"/>
              <a:t>tr.o</a:t>
            </a:r>
            <a:r>
              <a:rPr lang="cs-CZ" sz="1000" dirty="0" smtClean="0"/>
              <a:t> { background-</a:t>
            </a:r>
            <a:r>
              <a:rPr lang="cs-CZ" sz="1000" dirty="0" err="1" smtClean="0"/>
              <a:t>color</a:t>
            </a:r>
            <a:r>
              <a:rPr lang="cs-CZ" sz="1000" dirty="0" smtClean="0"/>
              <a:t>: #</a:t>
            </a:r>
            <a:r>
              <a:rPr lang="cs-CZ" sz="1000" dirty="0" err="1" smtClean="0"/>
              <a:t>ffffff</a:t>
            </a:r>
            <a:r>
              <a:rPr lang="cs-CZ" sz="1000" dirty="0" smtClean="0"/>
              <a:t>; </a:t>
            </a:r>
            <a:r>
              <a:rPr lang="cs-CZ" sz="1000" dirty="0" err="1" smtClean="0"/>
              <a:t>border</a:t>
            </a:r>
            <a:r>
              <a:rPr lang="cs-CZ" sz="1000" dirty="0" smtClean="0"/>
              <a:t>-</a:t>
            </a:r>
            <a:r>
              <a:rPr lang="cs-CZ" sz="1000" dirty="0" err="1" smtClean="0"/>
              <a:t>spacing</a:t>
            </a:r>
            <a:r>
              <a:rPr lang="cs-CZ" sz="1000" dirty="0" smtClean="0"/>
              <a:t>: 0px; }\n')</a:t>
            </a:r>
          </a:p>
          <a:p>
            <a:r>
              <a:rPr lang="cs-CZ" sz="1000" dirty="0" err="1" smtClean="0"/>
              <a:t>cat</a:t>
            </a:r>
            <a:r>
              <a:rPr lang="cs-CZ" sz="1000" dirty="0" smtClean="0"/>
              <a:t>('&lt;/style&gt;&lt;/</a:t>
            </a:r>
            <a:r>
              <a:rPr lang="cs-CZ" sz="1000" dirty="0" err="1" smtClean="0"/>
              <a:t>head</a:t>
            </a:r>
            <a:r>
              <a:rPr lang="cs-CZ" sz="1000" dirty="0" smtClean="0"/>
              <a:t>&gt;&lt;BODY&gt;&lt;H1&gt;</a:t>
            </a:r>
            <a:r>
              <a:rPr lang="cs-CZ" sz="1000" dirty="0" err="1" smtClean="0"/>
              <a:t>Canonical</a:t>
            </a:r>
            <a:r>
              <a:rPr lang="cs-CZ" sz="1000" dirty="0" smtClean="0"/>
              <a:t> Test </a:t>
            </a:r>
            <a:r>
              <a:rPr lang="cs-CZ" sz="1000" dirty="0" err="1" smtClean="0"/>
              <a:t>for</a:t>
            </a:r>
            <a:r>
              <a:rPr lang="cs-CZ" sz="1000" dirty="0" smtClean="0"/>
              <a:t> </a:t>
            </a:r>
            <a:r>
              <a:rPr lang="cs-CZ" sz="1000" dirty="0" err="1" smtClean="0"/>
              <a:t>rApache</a:t>
            </a:r>
            <a:r>
              <a:rPr lang="cs-CZ" sz="1000" dirty="0" smtClean="0"/>
              <a:t>&lt;/H1&gt;\n')</a:t>
            </a:r>
          </a:p>
          <a:p>
            <a:r>
              <a:rPr lang="cs-CZ" sz="1000" dirty="0" err="1" smtClean="0"/>
              <a:t>cat</a:t>
            </a:r>
            <a:r>
              <a:rPr lang="cs-CZ" sz="1000" dirty="0" smtClean="0"/>
              <a:t>('&lt;</a:t>
            </a:r>
            <a:r>
              <a:rPr lang="cs-CZ" sz="1000" dirty="0" err="1" smtClean="0"/>
              <a:t>form</a:t>
            </a:r>
            <a:r>
              <a:rPr lang="cs-CZ" sz="1000" dirty="0" smtClean="0"/>
              <a:t> </a:t>
            </a:r>
            <a:r>
              <a:rPr lang="cs-CZ" sz="1000" dirty="0" err="1" smtClean="0"/>
              <a:t>enctype</a:t>
            </a:r>
            <a:r>
              <a:rPr lang="cs-CZ" sz="1000" dirty="0" smtClean="0"/>
              <a:t>=</a:t>
            </a:r>
            <a:r>
              <a:rPr lang="cs-CZ" sz="1000" dirty="0" err="1" smtClean="0"/>
              <a:t>multipart</a:t>
            </a:r>
            <a:r>
              <a:rPr lang="cs-CZ" sz="1000" dirty="0" smtClean="0"/>
              <a:t>/</a:t>
            </a:r>
            <a:r>
              <a:rPr lang="cs-CZ" sz="1000" dirty="0" err="1" smtClean="0"/>
              <a:t>form</a:t>
            </a:r>
            <a:r>
              <a:rPr lang="cs-CZ" sz="1000" dirty="0" smtClean="0"/>
              <a:t>-data </a:t>
            </a:r>
            <a:r>
              <a:rPr lang="cs-CZ" sz="1000" dirty="0" err="1" smtClean="0"/>
              <a:t>method</a:t>
            </a:r>
            <a:r>
              <a:rPr lang="cs-CZ" sz="1000" dirty="0" smtClean="0"/>
              <a:t>=POST </a:t>
            </a:r>
            <a:r>
              <a:rPr lang="cs-CZ" sz="1000" dirty="0" err="1" smtClean="0"/>
              <a:t>action</a:t>
            </a:r>
            <a:r>
              <a:rPr lang="cs-CZ" sz="1000" dirty="0" smtClean="0"/>
              <a:t>="?</a:t>
            </a:r>
            <a:r>
              <a:rPr lang="cs-CZ" sz="1000" dirty="0" err="1" smtClean="0"/>
              <a:t>called</a:t>
            </a:r>
            <a:r>
              <a:rPr lang="cs-CZ" sz="1000" dirty="0" smtClean="0"/>
              <a:t>=',</a:t>
            </a:r>
            <a:r>
              <a:rPr lang="cs-CZ" sz="1000" dirty="0" err="1" smtClean="0"/>
              <a:t>called</a:t>
            </a:r>
            <a:r>
              <a:rPr lang="cs-CZ" sz="1000" dirty="0" smtClean="0"/>
              <a:t>,'"&gt;\n',</a:t>
            </a:r>
            <a:r>
              <a:rPr lang="cs-CZ" sz="1000" dirty="0" err="1" smtClean="0"/>
              <a:t>sep</a:t>
            </a:r>
            <a:r>
              <a:rPr lang="cs-CZ" sz="1000" dirty="0" smtClean="0"/>
              <a:t>='')</a:t>
            </a:r>
          </a:p>
          <a:p>
            <a:r>
              <a:rPr lang="cs-CZ" sz="1000" dirty="0" err="1" smtClean="0"/>
              <a:t>cat</a:t>
            </a:r>
            <a:r>
              <a:rPr lang="cs-CZ" sz="1000" dirty="0" smtClean="0"/>
              <a:t>('Enter a </a:t>
            </a:r>
            <a:r>
              <a:rPr lang="cs-CZ" sz="1000" dirty="0" err="1" smtClean="0"/>
              <a:t>string</a:t>
            </a:r>
            <a:r>
              <a:rPr lang="cs-CZ" sz="1000" dirty="0" smtClean="0"/>
              <a:t>: &lt;input type=text </a:t>
            </a:r>
            <a:r>
              <a:rPr lang="cs-CZ" sz="1000" dirty="0" err="1" smtClean="0"/>
              <a:t>name</a:t>
            </a:r>
            <a:r>
              <a:rPr lang="cs-CZ" sz="1000" dirty="0" smtClean="0"/>
              <a:t>=</a:t>
            </a:r>
            <a:r>
              <a:rPr lang="cs-CZ" sz="1000" dirty="0" err="1" smtClean="0"/>
              <a:t>name</a:t>
            </a:r>
            <a:r>
              <a:rPr lang="cs-CZ" sz="1000" dirty="0" smtClean="0"/>
              <a:t> </a:t>
            </a:r>
            <a:r>
              <a:rPr lang="cs-CZ" sz="1000" dirty="0" err="1" smtClean="0"/>
              <a:t>value</a:t>
            </a:r>
            <a:r>
              <a:rPr lang="cs-CZ" sz="1000" dirty="0" smtClean="0"/>
              <a:t>=""&gt;&lt;br&gt;\n',</a:t>
            </a:r>
            <a:r>
              <a:rPr lang="cs-CZ" sz="1000" dirty="0" err="1" smtClean="0"/>
              <a:t>sep</a:t>
            </a:r>
            <a:r>
              <a:rPr lang="cs-CZ" sz="1000" dirty="0" smtClean="0"/>
              <a:t>='')</a:t>
            </a:r>
          </a:p>
          <a:p>
            <a:r>
              <a:rPr lang="cs-CZ" sz="1000" dirty="0" err="1" smtClean="0"/>
              <a:t>cat</a:t>
            </a:r>
            <a:r>
              <a:rPr lang="cs-CZ" sz="1000" dirty="0" smtClean="0"/>
              <a:t>('Enter </a:t>
            </a:r>
            <a:r>
              <a:rPr lang="cs-CZ" sz="1000" dirty="0" err="1" smtClean="0"/>
              <a:t>another</a:t>
            </a:r>
            <a:r>
              <a:rPr lang="cs-CZ" sz="1000" dirty="0" smtClean="0"/>
              <a:t> </a:t>
            </a:r>
            <a:r>
              <a:rPr lang="cs-CZ" sz="1000" dirty="0" err="1" smtClean="0"/>
              <a:t>string</a:t>
            </a:r>
            <a:r>
              <a:rPr lang="cs-CZ" sz="1000" dirty="0" smtClean="0"/>
              <a:t>: &lt;input type=text </a:t>
            </a:r>
            <a:r>
              <a:rPr lang="cs-CZ" sz="1000" dirty="0" err="1" smtClean="0"/>
              <a:t>name</a:t>
            </a:r>
            <a:r>
              <a:rPr lang="cs-CZ" sz="1000" dirty="0" smtClean="0"/>
              <a:t>=</a:t>
            </a:r>
            <a:r>
              <a:rPr lang="cs-CZ" sz="1000" dirty="0" err="1" smtClean="0"/>
              <a:t>name</a:t>
            </a:r>
            <a:r>
              <a:rPr lang="cs-CZ" sz="1000" dirty="0" smtClean="0"/>
              <a:t> </a:t>
            </a:r>
            <a:r>
              <a:rPr lang="cs-CZ" sz="1000" dirty="0" err="1" smtClean="0"/>
              <a:t>value</a:t>
            </a:r>
            <a:r>
              <a:rPr lang="cs-CZ" sz="1000" dirty="0" smtClean="0"/>
              <a:t>=""&gt;&lt;br&gt;\n',</a:t>
            </a:r>
            <a:r>
              <a:rPr lang="cs-CZ" sz="1000" dirty="0" err="1" smtClean="0"/>
              <a:t>sep</a:t>
            </a:r>
            <a:r>
              <a:rPr lang="cs-CZ" sz="1000" dirty="0" smtClean="0"/>
              <a:t>='')</a:t>
            </a:r>
          </a:p>
          <a:p>
            <a:r>
              <a:rPr lang="cs-CZ" sz="1000" dirty="0" err="1" smtClean="0"/>
              <a:t>cat</a:t>
            </a:r>
            <a:r>
              <a:rPr lang="cs-CZ" sz="1000" dirty="0" smtClean="0"/>
              <a:t>('</a:t>
            </a:r>
            <a:r>
              <a:rPr lang="cs-CZ" sz="1000" dirty="0" err="1" smtClean="0"/>
              <a:t>Upload</a:t>
            </a:r>
            <a:r>
              <a:rPr lang="cs-CZ" sz="1000" dirty="0" smtClean="0"/>
              <a:t> a file: &lt;input type=</a:t>
            </a:r>
            <a:r>
              <a:rPr lang="cs-CZ" sz="1000" dirty="0" err="1" smtClean="0"/>
              <a:t>file</a:t>
            </a:r>
            <a:r>
              <a:rPr lang="cs-CZ" sz="1000" dirty="0" smtClean="0"/>
              <a:t> </a:t>
            </a:r>
            <a:r>
              <a:rPr lang="cs-CZ" sz="1000" dirty="0" err="1" smtClean="0"/>
              <a:t>name</a:t>
            </a:r>
            <a:r>
              <a:rPr lang="cs-CZ" sz="1000" dirty="0" smtClean="0"/>
              <a:t>=</a:t>
            </a:r>
            <a:r>
              <a:rPr lang="cs-CZ" sz="1000" dirty="0" err="1" smtClean="0"/>
              <a:t>fileUpload</a:t>
            </a:r>
            <a:r>
              <a:rPr lang="cs-CZ" sz="1000" dirty="0" smtClean="0"/>
              <a:t>&gt;&lt;br&gt;\n')</a:t>
            </a:r>
          </a:p>
          <a:p>
            <a:r>
              <a:rPr lang="cs-CZ" sz="1000" dirty="0" err="1" smtClean="0"/>
              <a:t>cat</a:t>
            </a:r>
            <a:r>
              <a:rPr lang="cs-CZ" sz="1000" dirty="0" smtClean="0"/>
              <a:t>('</a:t>
            </a:r>
            <a:r>
              <a:rPr lang="cs-CZ" sz="1000" dirty="0" err="1" smtClean="0"/>
              <a:t>Upload</a:t>
            </a:r>
            <a:r>
              <a:rPr lang="cs-CZ" sz="1000" dirty="0" smtClean="0"/>
              <a:t> </a:t>
            </a:r>
            <a:r>
              <a:rPr lang="cs-CZ" sz="1000" dirty="0" err="1" smtClean="0"/>
              <a:t>another</a:t>
            </a:r>
            <a:r>
              <a:rPr lang="cs-CZ" sz="1000" dirty="0" smtClean="0"/>
              <a:t> file: &lt;input type=</a:t>
            </a:r>
            <a:r>
              <a:rPr lang="cs-CZ" sz="1000" dirty="0" err="1" smtClean="0"/>
              <a:t>file</a:t>
            </a:r>
            <a:r>
              <a:rPr lang="cs-CZ" sz="1000" dirty="0" smtClean="0"/>
              <a:t> </a:t>
            </a:r>
            <a:r>
              <a:rPr lang="cs-CZ" sz="1000" dirty="0" err="1" smtClean="0"/>
              <a:t>name</a:t>
            </a:r>
            <a:r>
              <a:rPr lang="cs-CZ" sz="1000" dirty="0" smtClean="0"/>
              <a:t>=</a:t>
            </a:r>
            <a:r>
              <a:rPr lang="cs-CZ" sz="1000" dirty="0" err="1" smtClean="0"/>
              <a:t>anotherFile</a:t>
            </a:r>
            <a:r>
              <a:rPr lang="cs-CZ" sz="1000" dirty="0" smtClean="0"/>
              <a:t>&gt;&lt;br&gt;\n')</a:t>
            </a:r>
          </a:p>
          <a:p>
            <a:r>
              <a:rPr lang="cs-CZ" sz="1000" dirty="0" err="1" smtClean="0"/>
              <a:t>cat</a:t>
            </a:r>
            <a:r>
              <a:rPr lang="cs-CZ" sz="1000" dirty="0" smtClean="0"/>
              <a:t>('&lt;input type=</a:t>
            </a:r>
            <a:r>
              <a:rPr lang="cs-CZ" sz="1000" dirty="0" err="1" smtClean="0"/>
              <a:t>submit</a:t>
            </a:r>
            <a:r>
              <a:rPr lang="cs-CZ" sz="1000" dirty="0" smtClean="0"/>
              <a:t> </a:t>
            </a:r>
            <a:r>
              <a:rPr lang="cs-CZ" sz="1000" dirty="0" err="1" smtClean="0"/>
              <a:t>name</a:t>
            </a:r>
            <a:r>
              <a:rPr lang="cs-CZ" sz="1000" dirty="0" smtClean="0"/>
              <a:t>=</a:t>
            </a:r>
            <a:r>
              <a:rPr lang="cs-CZ" sz="1000" dirty="0" err="1" smtClean="0"/>
              <a:t>Submit</a:t>
            </a:r>
            <a:r>
              <a:rPr lang="cs-CZ" sz="1000" dirty="0" smtClean="0"/>
              <a:t>&gt;‚)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rApache</a:t>
            </a:r>
            <a:r>
              <a:rPr lang="cs-CZ" sz="2800" b="1" dirty="0" smtClean="0">
                <a:latin typeface="Trebuchet MS" pitchFamily="34" charset="0"/>
              </a:rPr>
              <a:t> - vyhodnocení</a:t>
            </a:r>
            <a:endParaRPr lang="en-US" sz="2800" dirty="0">
              <a:latin typeface="Trebuchet MS" pitchFamily="34" charset="0"/>
            </a:endParaRPr>
          </a:p>
        </p:txBody>
      </p:sp>
      <p:sp>
        <p:nvSpPr>
          <p:cNvPr id="6" name="TextovéPole 5"/>
          <p:cNvSpPr txBox="1"/>
          <p:nvPr/>
        </p:nvSpPr>
        <p:spPr>
          <a:xfrm>
            <a:off x="251520" y="1484784"/>
            <a:ext cx="4248472" cy="1323439"/>
          </a:xfrm>
          <a:prstGeom prst="rect">
            <a:avLst/>
          </a:prstGeom>
          <a:noFill/>
        </p:spPr>
        <p:txBody>
          <a:bodyPr wrap="square" rtlCol="0">
            <a:spAutoFit/>
          </a:bodyPr>
          <a:lstStyle/>
          <a:p>
            <a:r>
              <a:rPr lang="cs-CZ" sz="2000" b="1" dirty="0" smtClean="0"/>
              <a:t>+ PLUSY</a:t>
            </a:r>
          </a:p>
          <a:p>
            <a:endParaRPr lang="cs-CZ" sz="2000" b="1" dirty="0" smtClean="0"/>
          </a:p>
          <a:p>
            <a:pPr>
              <a:buFont typeface="Arial" pitchFamily="34" charset="0"/>
              <a:buChar char="•"/>
            </a:pPr>
            <a:r>
              <a:rPr lang="cs-CZ" sz="2000" dirty="0" smtClean="0"/>
              <a:t> Absolutní jednoduchost</a:t>
            </a:r>
            <a:endParaRPr lang="cs-CZ" sz="1600" dirty="0" smtClean="0"/>
          </a:p>
          <a:p>
            <a:pPr lvl="0">
              <a:buFont typeface="Arial" pitchFamily="34" charset="0"/>
              <a:buChar char="•"/>
            </a:pPr>
            <a:endParaRPr lang="cs-CZ" sz="2000" dirty="0" smtClean="0"/>
          </a:p>
        </p:txBody>
      </p:sp>
      <p:sp>
        <p:nvSpPr>
          <p:cNvPr id="8" name="TextovéPole 7"/>
          <p:cNvSpPr txBox="1"/>
          <p:nvPr/>
        </p:nvSpPr>
        <p:spPr>
          <a:xfrm>
            <a:off x="4644008" y="1484784"/>
            <a:ext cx="4248472" cy="2862322"/>
          </a:xfrm>
          <a:prstGeom prst="rect">
            <a:avLst/>
          </a:prstGeom>
          <a:noFill/>
        </p:spPr>
        <p:txBody>
          <a:bodyPr wrap="square" rtlCol="0">
            <a:spAutoFit/>
          </a:bodyPr>
          <a:lstStyle/>
          <a:p>
            <a:r>
              <a:rPr lang="cs-CZ" sz="2000" b="1" dirty="0" smtClean="0"/>
              <a:t>- MÍNUSY</a:t>
            </a:r>
          </a:p>
          <a:p>
            <a:endParaRPr lang="cs-CZ" sz="2000" b="1" dirty="0" smtClean="0"/>
          </a:p>
          <a:p>
            <a:pPr>
              <a:buFont typeface="Arial" pitchFamily="34" charset="0"/>
              <a:buChar char="•"/>
            </a:pPr>
            <a:r>
              <a:rPr lang="cs-CZ" sz="2000" dirty="0" smtClean="0"/>
              <a:t> Náročná tvorba i relativně jednoduchých aplikací</a:t>
            </a:r>
          </a:p>
          <a:p>
            <a:pPr>
              <a:buFont typeface="Arial" pitchFamily="34" charset="0"/>
              <a:buChar char="•"/>
            </a:pPr>
            <a:r>
              <a:rPr lang="cs-CZ" sz="2000" dirty="0" smtClean="0"/>
              <a:t> Na vícestránkové aplikace rovnou zvolit něco jiného</a:t>
            </a:r>
          </a:p>
          <a:p>
            <a:pPr>
              <a:buFont typeface="Arial" pitchFamily="34" charset="0"/>
              <a:buChar char="•"/>
            </a:pPr>
            <a:r>
              <a:rPr lang="cs-CZ" sz="2000" dirty="0" smtClean="0"/>
              <a:t> Server </a:t>
            </a:r>
            <a:r>
              <a:rPr lang="cs-CZ" sz="2000" dirty="0" err="1" smtClean="0"/>
              <a:t>admin</a:t>
            </a:r>
            <a:r>
              <a:rPr lang="cs-CZ" sz="2000" dirty="0" smtClean="0"/>
              <a:t> musí instalovat nové balíčky</a:t>
            </a:r>
            <a:endParaRPr lang="cs-CZ" sz="1600" dirty="0" smtClean="0"/>
          </a:p>
          <a:p>
            <a:pPr lvl="0">
              <a:buFont typeface="Arial" pitchFamily="34" charset="0"/>
              <a:buChar char="•"/>
            </a:pPr>
            <a:endParaRPr lang="cs-CZ"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brew</a:t>
            </a:r>
            <a:endParaRPr lang="en-US" sz="2800" dirty="0">
              <a:latin typeface="Trebuchet MS" pitchFamily="34" charset="0"/>
            </a:endParaRPr>
          </a:p>
        </p:txBody>
      </p:sp>
      <p:sp>
        <p:nvSpPr>
          <p:cNvPr id="7" name="TextovéPole 6"/>
          <p:cNvSpPr txBox="1"/>
          <p:nvPr/>
        </p:nvSpPr>
        <p:spPr>
          <a:xfrm>
            <a:off x="251520" y="1487681"/>
            <a:ext cx="8496944" cy="4401205"/>
          </a:xfrm>
          <a:prstGeom prst="rect">
            <a:avLst/>
          </a:prstGeom>
          <a:noFill/>
        </p:spPr>
        <p:txBody>
          <a:bodyPr wrap="square" rtlCol="0">
            <a:spAutoFit/>
          </a:bodyPr>
          <a:lstStyle/>
          <a:p>
            <a:pPr lvl="0"/>
            <a:r>
              <a:rPr lang="cs-CZ" sz="2000" b="1" i="1" dirty="0" err="1" smtClean="0"/>
              <a:t>Brew</a:t>
            </a:r>
            <a:r>
              <a:rPr lang="en-US" sz="2000" b="1" i="1" dirty="0" smtClean="0"/>
              <a:t> implements a </a:t>
            </a:r>
            <a:r>
              <a:rPr lang="en-US" sz="2000" b="1" i="1" dirty="0" err="1" smtClean="0"/>
              <a:t>templating</a:t>
            </a:r>
            <a:r>
              <a:rPr lang="en-US" sz="2000" b="1" i="1" dirty="0" smtClean="0"/>
              <a:t> framework for report generation</a:t>
            </a:r>
            <a:r>
              <a:rPr lang="en-US" sz="2000" i="1" dirty="0" smtClean="0"/>
              <a:t>, and it's </a:t>
            </a:r>
            <a:r>
              <a:rPr lang="en-US" sz="2000" b="1" i="1" dirty="0" smtClean="0"/>
              <a:t>perfect for generating HTML on the fly.</a:t>
            </a:r>
            <a:r>
              <a:rPr lang="en-US" sz="2000" i="1" dirty="0" smtClean="0"/>
              <a:t> it's </a:t>
            </a:r>
            <a:r>
              <a:rPr lang="en-US" sz="2000" b="1" i="1" dirty="0" smtClean="0"/>
              <a:t>syntax is similar to PHP</a:t>
            </a:r>
            <a:r>
              <a:rPr lang="en-US" sz="2000" i="1" dirty="0" smtClean="0"/>
              <a:t>, Ruby's </a:t>
            </a:r>
            <a:r>
              <a:rPr lang="en-US" sz="2000" i="1" dirty="0" err="1" smtClean="0"/>
              <a:t>erb</a:t>
            </a:r>
            <a:r>
              <a:rPr lang="en-US" sz="2000" i="1" dirty="0" smtClean="0"/>
              <a:t> module, Java Server Pages, and Python's </a:t>
            </a:r>
            <a:r>
              <a:rPr lang="en-US" sz="2000" i="1" dirty="0" err="1" smtClean="0"/>
              <a:t>psp</a:t>
            </a:r>
            <a:r>
              <a:rPr lang="en-US" sz="2000" i="1" dirty="0" smtClean="0"/>
              <a:t> module. brew can be used stand-alone as well, so it's not part of the distribution.</a:t>
            </a:r>
            <a:endParaRPr lang="cs-CZ" sz="2000" i="1" dirty="0" smtClean="0"/>
          </a:p>
          <a:p>
            <a:pPr lvl="0"/>
            <a:endParaRPr lang="cs-CZ" sz="2000" i="1" dirty="0" smtClean="0"/>
          </a:p>
          <a:p>
            <a:r>
              <a:rPr lang="cs-CZ" sz="2000" b="1" dirty="0" smtClean="0"/>
              <a:t>Knihovna pro tvorbu reportů</a:t>
            </a:r>
          </a:p>
          <a:p>
            <a:endParaRPr lang="cs-CZ" sz="2000" b="1" dirty="0" smtClean="0"/>
          </a:p>
          <a:p>
            <a:pPr>
              <a:buNone/>
            </a:pPr>
            <a:r>
              <a:rPr lang="cs-CZ" sz="2000" b="1" dirty="0" smtClean="0"/>
              <a:t>  </a:t>
            </a:r>
            <a:r>
              <a:rPr lang="cs-CZ" sz="2000" b="1" i="1" dirty="0" smtClean="0"/>
              <a:t>„</a:t>
            </a:r>
            <a:r>
              <a:rPr lang="en-US" sz="2000" b="1" i="1" dirty="0" smtClean="0"/>
              <a:t>Mixing text and R code output for report generation</a:t>
            </a:r>
            <a:r>
              <a:rPr lang="cs-CZ" sz="2000" b="1" i="1" dirty="0" smtClean="0"/>
              <a:t>“</a:t>
            </a:r>
          </a:p>
          <a:p>
            <a:endParaRPr lang="cs-CZ" sz="2000" b="1" dirty="0" smtClean="0"/>
          </a:p>
          <a:p>
            <a:pPr>
              <a:buFont typeface="Arial" pitchFamily="34" charset="0"/>
              <a:buChar char="•"/>
            </a:pPr>
            <a:r>
              <a:rPr lang="cs-CZ" sz="2000" b="1" dirty="0" smtClean="0"/>
              <a:t> HTML + R</a:t>
            </a:r>
          </a:p>
          <a:p>
            <a:pPr>
              <a:buFont typeface="Arial" pitchFamily="34" charset="0"/>
              <a:buChar char="•"/>
            </a:pPr>
            <a:r>
              <a:rPr lang="cs-CZ" sz="2000" b="1" dirty="0" smtClean="0"/>
              <a:t> Soubory *.</a:t>
            </a:r>
            <a:r>
              <a:rPr lang="cs-CZ" sz="2000" b="1" dirty="0" err="1" smtClean="0"/>
              <a:t>rhtml</a:t>
            </a:r>
            <a:endParaRPr lang="cs-CZ" sz="2000" b="1" dirty="0" smtClean="0"/>
          </a:p>
          <a:p>
            <a:pPr>
              <a:buFont typeface="Arial" pitchFamily="34" charset="0"/>
              <a:buChar char="•"/>
            </a:pPr>
            <a:r>
              <a:rPr lang="cs-CZ" sz="2000" b="1" dirty="0" smtClean="0"/>
              <a:t> Syntax podobná PHP</a:t>
            </a:r>
          </a:p>
          <a:p>
            <a:pPr>
              <a:buFont typeface="Arial" pitchFamily="34" charset="0"/>
              <a:buChar char="•"/>
            </a:pPr>
            <a:r>
              <a:rPr lang="cs-CZ" sz="2000" b="1" dirty="0" smtClean="0"/>
              <a:t> Notace </a:t>
            </a:r>
            <a:r>
              <a:rPr lang="en-US" sz="2000" b="1" dirty="0" smtClean="0">
                <a:latin typeface="Courier New" pitchFamily="49" charset="0"/>
                <a:cs typeface="Courier New" pitchFamily="49" charset="0"/>
              </a:rPr>
              <a:t>&lt;% #n</a:t>
            </a:r>
            <a:r>
              <a:rPr lang="cs-CZ" sz="2000" b="1" dirty="0" err="1" smtClean="0">
                <a:latin typeface="Courier New" pitchFamily="49" charset="0"/>
                <a:cs typeface="Courier New" pitchFamily="49" charset="0"/>
              </a:rPr>
              <a:t>ějaký</a:t>
            </a:r>
            <a:r>
              <a:rPr lang="cs-CZ" sz="2000" b="1" dirty="0" smtClean="0">
                <a:latin typeface="Courier New" pitchFamily="49" charset="0"/>
                <a:cs typeface="Courier New" pitchFamily="49" charset="0"/>
              </a:rPr>
              <a:t> </a:t>
            </a:r>
            <a:r>
              <a:rPr lang="cs-CZ" sz="2000" b="1" dirty="0" err="1" smtClean="0">
                <a:latin typeface="Courier New" pitchFamily="49" charset="0"/>
                <a:cs typeface="Courier New" pitchFamily="49" charset="0"/>
              </a:rPr>
              <a:t>brew</a:t>
            </a:r>
            <a:r>
              <a:rPr lang="cs-CZ" sz="2000" b="1" dirty="0" smtClean="0">
                <a:latin typeface="Courier New" pitchFamily="49" charset="0"/>
                <a:cs typeface="Courier New" pitchFamily="49" charset="0"/>
              </a:rPr>
              <a:t> kód </a:t>
            </a:r>
            <a:r>
              <a:rPr lang="en-US" sz="2000" b="1" dirty="0" smtClean="0">
                <a:latin typeface="Courier New" pitchFamily="49" charset="0"/>
                <a:cs typeface="Courier New" pitchFamily="49" charset="0"/>
              </a:rPr>
              <a:t>%&gt;</a:t>
            </a:r>
            <a:endParaRPr lang="cs-CZ" sz="2000" b="1" dirty="0" smtClean="0"/>
          </a:p>
          <a:p>
            <a:pPr lvl="0"/>
            <a:endParaRPr lang="cs-CZ" sz="20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brew</a:t>
            </a:r>
            <a:endParaRPr lang="en-US" sz="2800" dirty="0">
              <a:latin typeface="Trebuchet MS" pitchFamily="34" charset="0"/>
            </a:endParaRPr>
          </a:p>
        </p:txBody>
      </p:sp>
      <p:sp>
        <p:nvSpPr>
          <p:cNvPr id="7" name="TextovéPole 6"/>
          <p:cNvSpPr txBox="1"/>
          <p:nvPr/>
        </p:nvSpPr>
        <p:spPr>
          <a:xfrm>
            <a:off x="251520" y="1487681"/>
            <a:ext cx="8496944" cy="1938992"/>
          </a:xfrm>
          <a:prstGeom prst="rect">
            <a:avLst/>
          </a:prstGeom>
          <a:noFill/>
        </p:spPr>
        <p:txBody>
          <a:bodyPr wrap="square" rtlCol="0">
            <a:spAutoFit/>
          </a:bodyPr>
          <a:lstStyle/>
          <a:p>
            <a:pPr lvl="0"/>
            <a:r>
              <a:rPr lang="en-US" sz="2000" b="1" i="1" dirty="0" smtClean="0"/>
              <a:t>Brew</a:t>
            </a:r>
            <a:r>
              <a:rPr lang="en-US" sz="2000" i="1" dirty="0" smtClean="0"/>
              <a:t> </a:t>
            </a:r>
            <a:r>
              <a:rPr lang="en-US" sz="2000" b="1" i="1" dirty="0" smtClean="0"/>
              <a:t>is ideal for reports generation</a:t>
            </a:r>
            <a:r>
              <a:rPr lang="en-US" sz="2000" i="1" dirty="0" smtClean="0"/>
              <a:t> and it can be used to create </a:t>
            </a:r>
            <a:r>
              <a:rPr lang="en-US" sz="2000" b="1" i="1" dirty="0" smtClean="0"/>
              <a:t>web pages containing HTML code and executed R code</a:t>
            </a:r>
            <a:r>
              <a:rPr lang="en-US" sz="2000" i="1" dirty="0" smtClean="0"/>
              <a:t> at the same time. Brew is </a:t>
            </a:r>
            <a:r>
              <a:rPr lang="en-US" sz="2000" b="1" i="1" dirty="0" smtClean="0"/>
              <a:t>implemented as a CRAN package</a:t>
            </a:r>
            <a:r>
              <a:rPr lang="en-US" sz="2000" i="1" dirty="0" smtClean="0"/>
              <a:t> and </a:t>
            </a:r>
            <a:r>
              <a:rPr lang="en-US" sz="2000" b="1" i="1" dirty="0" smtClean="0"/>
              <a:t>it works well together with </a:t>
            </a:r>
            <a:r>
              <a:rPr lang="en-US" sz="2000" b="1" i="1" dirty="0" err="1" smtClean="0"/>
              <a:t>rApache</a:t>
            </a:r>
            <a:r>
              <a:rPr lang="en-US" sz="2000" i="1" dirty="0" smtClean="0"/>
              <a:t>; therefore, this technology truly enables use of R in the server environment. Brew is </a:t>
            </a:r>
            <a:r>
              <a:rPr lang="en-US" sz="2000" b="1" i="1" dirty="0" smtClean="0"/>
              <a:t>optimal in cases where R and text output are required to be mixed together very frequently.</a:t>
            </a:r>
            <a:endParaRPr lang="cs-CZ" sz="2000" b="1"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brew</a:t>
            </a:r>
            <a:endParaRPr lang="en-US" sz="2800" dirty="0">
              <a:latin typeface="Trebuchet MS" pitchFamily="34" charset="0"/>
            </a:endParaRPr>
          </a:p>
        </p:txBody>
      </p:sp>
      <p:sp>
        <p:nvSpPr>
          <p:cNvPr id="7" name="TextovéPole 6"/>
          <p:cNvSpPr txBox="1"/>
          <p:nvPr/>
        </p:nvSpPr>
        <p:spPr>
          <a:xfrm>
            <a:off x="251520" y="1487681"/>
            <a:ext cx="8496944" cy="4154984"/>
          </a:xfrm>
          <a:prstGeom prst="rect">
            <a:avLst/>
          </a:prstGeom>
          <a:noFill/>
        </p:spPr>
        <p:txBody>
          <a:bodyPr wrap="square" rtlCol="0">
            <a:spAutoFit/>
          </a:bodyPr>
          <a:lstStyle/>
          <a:p>
            <a:r>
              <a:rPr lang="cs-CZ" sz="1200" dirty="0" smtClean="0">
                <a:latin typeface="Courier New" pitchFamily="49" charset="0"/>
                <a:cs typeface="Courier New" pitchFamily="49" charset="0"/>
              </a:rPr>
              <a:t>&lt;% </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setContentType</a:t>
            </a:r>
            <a:r>
              <a:rPr lang="cs-CZ" sz="1200" dirty="0" smtClean="0">
                <a:latin typeface="Courier New" pitchFamily="49" charset="0"/>
                <a:cs typeface="Courier New" pitchFamily="49" charset="0"/>
              </a:rPr>
              <a:t>('text/</a:t>
            </a:r>
            <a:r>
              <a:rPr lang="cs-CZ" sz="1200" dirty="0" err="1" smtClean="0">
                <a:latin typeface="Courier New" pitchFamily="49" charset="0"/>
                <a:cs typeface="Courier New" pitchFamily="49" charset="0"/>
              </a:rPr>
              <a:t>html</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min &lt;- </a:t>
            </a:r>
            <a:r>
              <a:rPr lang="cs-CZ" sz="1200" dirty="0" err="1" smtClean="0">
                <a:latin typeface="Courier New" pitchFamily="49" charset="0"/>
                <a:cs typeface="Courier New" pitchFamily="49" charset="0"/>
              </a:rPr>
              <a:t>ifelse</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is.null</a:t>
            </a:r>
            <a:r>
              <a:rPr lang="cs-CZ" sz="1200" dirty="0" smtClean="0">
                <a:latin typeface="Courier New" pitchFamily="49" charset="0"/>
                <a:cs typeface="Courier New" pitchFamily="49" charset="0"/>
              </a:rPr>
              <a:t>(GET$min),1000,as.</a:t>
            </a:r>
            <a:r>
              <a:rPr lang="cs-CZ" sz="1200" dirty="0" err="1" smtClean="0">
                <a:latin typeface="Courier New" pitchFamily="49" charset="0"/>
                <a:cs typeface="Courier New" pitchFamily="49" charset="0"/>
              </a:rPr>
              <a:t>numeric</a:t>
            </a:r>
            <a:r>
              <a:rPr lang="cs-CZ" sz="1200" dirty="0" smtClean="0">
                <a:latin typeface="Courier New" pitchFamily="49" charset="0"/>
                <a:cs typeface="Courier New" pitchFamily="49" charset="0"/>
              </a:rPr>
              <a:t>(GET$min));</a:t>
            </a:r>
          </a:p>
          <a:p>
            <a:r>
              <a:rPr lang="cs-CZ" sz="1200" dirty="0" smtClean="0">
                <a:latin typeface="Courier New" pitchFamily="49" charset="0"/>
                <a:cs typeface="Courier New" pitchFamily="49" charset="0"/>
              </a:rPr>
              <a:t>%&gt;</a:t>
            </a:r>
          </a:p>
          <a:p>
            <a:r>
              <a:rPr lang="cs-CZ" sz="1200" dirty="0" smtClean="0">
                <a:latin typeface="Courier New" pitchFamily="49" charset="0"/>
                <a:cs typeface="Courier New" pitchFamily="49" charset="0"/>
              </a:rPr>
              <a:t>&lt;</a:t>
            </a:r>
            <a:r>
              <a:rPr lang="cs-CZ" sz="1200" dirty="0" err="1" smtClean="0">
                <a:latin typeface="Courier New" pitchFamily="49" charset="0"/>
                <a:cs typeface="Courier New" pitchFamily="49" charset="0"/>
              </a:rPr>
              <a:t>html</a:t>
            </a:r>
            <a:r>
              <a:rPr lang="cs-CZ" sz="1200" dirty="0" smtClean="0">
                <a:latin typeface="Courier New" pitchFamily="49" charset="0"/>
                <a:cs typeface="Courier New" pitchFamily="49" charset="0"/>
              </a:rPr>
              <a:t>&gt;</a:t>
            </a:r>
          </a:p>
          <a:p>
            <a:r>
              <a:rPr lang="cs-CZ" sz="1200" dirty="0" smtClean="0">
                <a:latin typeface="Courier New" pitchFamily="49" charset="0"/>
                <a:cs typeface="Courier New" pitchFamily="49" charset="0"/>
              </a:rPr>
              <a:t>&lt;meta http-</a:t>
            </a:r>
            <a:r>
              <a:rPr lang="cs-CZ" sz="1200" dirty="0" err="1" smtClean="0">
                <a:latin typeface="Courier New" pitchFamily="49" charset="0"/>
                <a:cs typeface="Courier New" pitchFamily="49" charset="0"/>
              </a:rPr>
              <a:t>equiv</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Content</a:t>
            </a:r>
            <a:r>
              <a:rPr lang="cs-CZ" sz="1200" dirty="0" smtClean="0">
                <a:latin typeface="Courier New" pitchFamily="49" charset="0"/>
                <a:cs typeface="Courier New" pitchFamily="49" charset="0"/>
              </a:rPr>
              <a:t>-Type" </a:t>
            </a:r>
            <a:r>
              <a:rPr lang="cs-CZ" sz="1200" dirty="0" err="1" smtClean="0">
                <a:latin typeface="Courier New" pitchFamily="49" charset="0"/>
                <a:cs typeface="Courier New" pitchFamily="49" charset="0"/>
              </a:rPr>
              <a:t>content</a:t>
            </a:r>
            <a:r>
              <a:rPr lang="cs-CZ" sz="1200" dirty="0" smtClean="0">
                <a:latin typeface="Courier New" pitchFamily="49" charset="0"/>
                <a:cs typeface="Courier New" pitchFamily="49" charset="0"/>
              </a:rPr>
              <a:t>="text/</a:t>
            </a:r>
            <a:r>
              <a:rPr lang="cs-CZ" sz="1200" dirty="0" err="1" smtClean="0">
                <a:latin typeface="Courier New" pitchFamily="49" charset="0"/>
                <a:cs typeface="Courier New" pitchFamily="49" charset="0"/>
              </a:rPr>
              <a:t>html</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charset</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utf</a:t>
            </a:r>
            <a:r>
              <a:rPr lang="cs-CZ" sz="1200" dirty="0" smtClean="0">
                <a:latin typeface="Courier New" pitchFamily="49" charset="0"/>
                <a:cs typeface="Courier New" pitchFamily="49" charset="0"/>
              </a:rPr>
              <a:t>-8" /&gt;</a:t>
            </a:r>
          </a:p>
          <a:p>
            <a:r>
              <a:rPr lang="cs-CZ" sz="1200" dirty="0" smtClean="0">
                <a:latin typeface="Courier New" pitchFamily="49" charset="0"/>
                <a:cs typeface="Courier New" pitchFamily="49" charset="0"/>
              </a:rPr>
              <a:t>&lt;</a:t>
            </a:r>
            <a:r>
              <a:rPr lang="cs-CZ" sz="1200" dirty="0" err="1" smtClean="0">
                <a:latin typeface="Courier New" pitchFamily="49" charset="0"/>
                <a:cs typeface="Courier New" pitchFamily="49" charset="0"/>
              </a:rPr>
              <a:t>title</a:t>
            </a:r>
            <a:r>
              <a:rPr lang="cs-CZ" sz="1200" dirty="0" smtClean="0">
                <a:latin typeface="Courier New" pitchFamily="49" charset="0"/>
                <a:cs typeface="Courier New" pitchFamily="49" charset="0"/>
              </a:rPr>
              <a:t>&gt;</a:t>
            </a:r>
            <a:r>
              <a:rPr lang="cs-CZ" sz="1200" dirty="0" err="1" smtClean="0">
                <a:latin typeface="Courier New" pitchFamily="49" charset="0"/>
                <a:cs typeface="Courier New" pitchFamily="49" charset="0"/>
              </a:rPr>
              <a:t>Brew</a:t>
            </a:r>
            <a:r>
              <a:rPr lang="cs-CZ" sz="1200" dirty="0" smtClean="0">
                <a:latin typeface="Courier New" pitchFamily="49" charset="0"/>
                <a:cs typeface="Courier New" pitchFamily="49" charset="0"/>
              </a:rPr>
              <a:t> DEV&lt;/</a:t>
            </a:r>
            <a:r>
              <a:rPr lang="cs-CZ" sz="1200" dirty="0" err="1" smtClean="0">
                <a:latin typeface="Courier New" pitchFamily="49" charset="0"/>
                <a:cs typeface="Courier New" pitchFamily="49" charset="0"/>
              </a:rPr>
              <a:t>title</a:t>
            </a:r>
            <a:r>
              <a:rPr lang="cs-CZ" sz="1200" dirty="0" smtClean="0">
                <a:latin typeface="Courier New" pitchFamily="49" charset="0"/>
                <a:cs typeface="Courier New" pitchFamily="49" charset="0"/>
              </a:rPr>
              <a:t>&gt;</a:t>
            </a:r>
          </a:p>
          <a:p>
            <a:r>
              <a:rPr lang="cs-CZ" sz="1200" dirty="0" smtClean="0">
                <a:latin typeface="Courier New" pitchFamily="49" charset="0"/>
                <a:cs typeface="Courier New" pitchFamily="49" charset="0"/>
              </a:rPr>
              <a:t>&lt;/</a:t>
            </a:r>
            <a:r>
              <a:rPr lang="cs-CZ" sz="1200" dirty="0" err="1" smtClean="0">
                <a:latin typeface="Courier New" pitchFamily="49" charset="0"/>
                <a:cs typeface="Courier New" pitchFamily="49" charset="0"/>
              </a:rPr>
              <a:t>head</a:t>
            </a:r>
            <a:r>
              <a:rPr lang="cs-CZ" sz="1200" dirty="0" smtClean="0">
                <a:latin typeface="Courier New" pitchFamily="49" charset="0"/>
                <a:cs typeface="Courier New" pitchFamily="49" charset="0"/>
              </a:rPr>
              <a:t>&gt;</a:t>
            </a:r>
          </a:p>
          <a:p>
            <a:endParaRPr lang="cs-CZ" sz="1200" dirty="0" smtClean="0">
              <a:latin typeface="Courier New" pitchFamily="49" charset="0"/>
              <a:cs typeface="Courier New" pitchFamily="49" charset="0"/>
            </a:endParaRPr>
          </a:p>
          <a:p>
            <a:r>
              <a:rPr lang="cs-CZ" sz="1200" dirty="0" smtClean="0">
                <a:latin typeface="Courier New" pitchFamily="49" charset="0"/>
                <a:cs typeface="Courier New" pitchFamily="49" charset="0"/>
              </a:rPr>
              <a:t>&lt;body&gt;</a:t>
            </a:r>
          </a:p>
          <a:p>
            <a:endParaRPr lang="cs-CZ" sz="1200" dirty="0" smtClean="0">
              <a:latin typeface="Courier New" pitchFamily="49" charset="0"/>
              <a:cs typeface="Courier New" pitchFamily="49" charset="0"/>
            </a:endParaRPr>
          </a:p>
          <a:p>
            <a:r>
              <a:rPr lang="cs-CZ" sz="1200" dirty="0" smtClean="0">
                <a:latin typeface="Courier New" pitchFamily="49" charset="0"/>
                <a:cs typeface="Courier New" pitchFamily="49" charset="0"/>
              </a:rPr>
              <a:t>	&lt;h1&gt;</a:t>
            </a:r>
            <a:r>
              <a:rPr lang="cs-CZ" sz="1200" dirty="0" err="1" smtClean="0">
                <a:latin typeface="Courier New" pitchFamily="49" charset="0"/>
                <a:cs typeface="Courier New" pitchFamily="49" charset="0"/>
              </a:rPr>
              <a:t>Brew</a:t>
            </a:r>
            <a:r>
              <a:rPr lang="cs-CZ" sz="1200" dirty="0" smtClean="0">
                <a:latin typeface="Courier New" pitchFamily="49" charset="0"/>
                <a:cs typeface="Courier New" pitchFamily="49" charset="0"/>
              </a:rPr>
              <a:t> DEV&lt;/h1&gt;</a:t>
            </a:r>
          </a:p>
          <a:p>
            <a:endParaRPr lang="cs-CZ" sz="1200" dirty="0" smtClean="0">
              <a:latin typeface="Courier New" pitchFamily="49" charset="0"/>
              <a:cs typeface="Courier New" pitchFamily="49" charset="0"/>
            </a:endParaRPr>
          </a:p>
          <a:p>
            <a:r>
              <a:rPr lang="cs-CZ" sz="1200" dirty="0" smtClean="0">
                <a:latin typeface="Courier New" pitchFamily="49" charset="0"/>
                <a:cs typeface="Courier New" pitchFamily="49" charset="0"/>
              </a:rPr>
              <a:t>	&lt;h2&gt;Nile - ukázkový </a:t>
            </a:r>
            <a:r>
              <a:rPr lang="cs-CZ" sz="1200" dirty="0" err="1" smtClean="0">
                <a:latin typeface="Courier New" pitchFamily="49" charset="0"/>
                <a:cs typeface="Courier New" pitchFamily="49" charset="0"/>
              </a:rPr>
              <a:t>dataset</a:t>
            </a:r>
            <a:r>
              <a:rPr lang="cs-CZ" sz="1200" dirty="0" smtClean="0">
                <a:latin typeface="Courier New" pitchFamily="49" charset="0"/>
                <a:cs typeface="Courier New" pitchFamily="49" charset="0"/>
              </a:rPr>
              <a:t>&lt;/h2&gt;</a:t>
            </a:r>
          </a:p>
          <a:p>
            <a:r>
              <a:rPr lang="cs-CZ" sz="1200" dirty="0" smtClean="0">
                <a:latin typeface="Courier New" pitchFamily="49" charset="0"/>
                <a:cs typeface="Courier New" pitchFamily="49" charset="0"/>
              </a:rPr>
              <a:t>	&lt;p&gt;</a:t>
            </a:r>
            <a:r>
              <a:rPr lang="cs-CZ" sz="1200" dirty="0" err="1" smtClean="0">
                <a:latin typeface="Courier New" pitchFamily="49" charset="0"/>
                <a:cs typeface="Courier New" pitchFamily="49" charset="0"/>
              </a:rPr>
              <a:t>mean</a:t>
            </a:r>
            <a:r>
              <a:rPr lang="cs-CZ" sz="1200" dirty="0" smtClean="0">
                <a:latin typeface="Courier New" pitchFamily="49" charset="0"/>
                <a:cs typeface="Courier New" pitchFamily="49" charset="0"/>
              </a:rPr>
              <a:t>: &lt;%=</a:t>
            </a:r>
            <a:r>
              <a:rPr lang="cs-CZ" sz="1200" dirty="0" err="1" smtClean="0">
                <a:latin typeface="Courier New" pitchFamily="49" charset="0"/>
                <a:cs typeface="Courier New" pitchFamily="49" charset="0"/>
              </a:rPr>
              <a:t>mean</a:t>
            </a:r>
            <a:r>
              <a:rPr lang="cs-CZ" sz="1200" dirty="0" smtClean="0">
                <a:latin typeface="Courier New" pitchFamily="49" charset="0"/>
                <a:cs typeface="Courier New" pitchFamily="49" charset="0"/>
              </a:rPr>
              <a:t>(Nile)%&gt;&lt;/br&gt;</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sd</a:t>
            </a:r>
            <a:r>
              <a:rPr lang="cs-CZ" sz="1200" dirty="0" smtClean="0">
                <a:latin typeface="Courier New" pitchFamily="49" charset="0"/>
                <a:cs typeface="Courier New" pitchFamily="49" charset="0"/>
              </a:rPr>
              <a:t>: &lt;%=</a:t>
            </a:r>
            <a:r>
              <a:rPr lang="cs-CZ" sz="1200" dirty="0" err="1" smtClean="0">
                <a:latin typeface="Courier New" pitchFamily="49" charset="0"/>
                <a:cs typeface="Courier New" pitchFamily="49" charset="0"/>
              </a:rPr>
              <a:t>sd</a:t>
            </a:r>
            <a:r>
              <a:rPr lang="cs-CZ" sz="1200" dirty="0" smtClean="0">
                <a:latin typeface="Courier New" pitchFamily="49" charset="0"/>
                <a:cs typeface="Courier New" pitchFamily="49" charset="0"/>
              </a:rPr>
              <a:t>(Nile)%&gt;&lt;/p&gt;</a:t>
            </a: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	&lt;</a:t>
            </a:r>
            <a:r>
              <a:rPr lang="cs-CZ" sz="1200" dirty="0" err="1" smtClean="0">
                <a:latin typeface="Courier New" pitchFamily="49" charset="0"/>
                <a:cs typeface="Courier New" pitchFamily="49" charset="0"/>
              </a:rPr>
              <a:t>img</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src</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hulek</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hist</a:t>
            </a:r>
            <a:r>
              <a:rPr lang="cs-CZ" sz="1200" dirty="0" smtClean="0">
                <a:latin typeface="Courier New" pitchFamily="49" charset="0"/>
                <a:cs typeface="Courier New" pitchFamily="49" charset="0"/>
              </a:rPr>
              <a:t>_</a:t>
            </a:r>
            <a:r>
              <a:rPr lang="cs-CZ" sz="1200" dirty="0" err="1" smtClean="0">
                <a:latin typeface="Courier New" pitchFamily="49" charset="0"/>
                <a:cs typeface="Courier New" pitchFamily="49" charset="0"/>
              </a:rPr>
              <a:t>gpa</a:t>
            </a:r>
            <a:r>
              <a:rPr lang="cs-CZ" sz="1200" dirty="0" smtClean="0">
                <a:latin typeface="Courier New" pitchFamily="49" charset="0"/>
                <a:cs typeface="Courier New" pitchFamily="49" charset="0"/>
              </a:rPr>
              <a:t>_</a:t>
            </a:r>
            <a:r>
              <a:rPr lang="cs-CZ" sz="1200" dirty="0" err="1" smtClean="0">
                <a:latin typeface="Courier New" pitchFamily="49" charset="0"/>
                <a:cs typeface="Courier New" pitchFamily="49" charset="0"/>
              </a:rPr>
              <a:t>sat.jpg</a:t>
            </a:r>
            <a:r>
              <a:rPr lang="cs-CZ" sz="1200" dirty="0" smtClean="0">
                <a:latin typeface="Courier New" pitchFamily="49" charset="0"/>
                <a:cs typeface="Courier New" pitchFamily="49" charset="0"/>
              </a:rPr>
              <a:t>" alt="</a:t>
            </a:r>
            <a:r>
              <a:rPr lang="cs-CZ" sz="1200" dirty="0" err="1" smtClean="0">
                <a:latin typeface="Courier New" pitchFamily="49" charset="0"/>
                <a:cs typeface="Courier New" pitchFamily="49" charset="0"/>
              </a:rPr>
              <a:t>Hist</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of</a:t>
            </a:r>
            <a:r>
              <a:rPr lang="cs-CZ" sz="1200" dirty="0" smtClean="0">
                <a:latin typeface="Courier New" pitchFamily="49" charset="0"/>
                <a:cs typeface="Courier New" pitchFamily="49" charset="0"/>
              </a:rPr>
              <a:t> Nile" /&gt;	</a:t>
            </a:r>
          </a:p>
          <a:p>
            <a:r>
              <a:rPr lang="cs-CZ" sz="1200" dirty="0" smtClean="0">
                <a:latin typeface="Courier New" pitchFamily="49" charset="0"/>
                <a:cs typeface="Courier New" pitchFamily="49" charset="0"/>
              </a:rPr>
              <a:t>&lt;/body&gt;</a:t>
            </a:r>
          </a:p>
          <a:p>
            <a:r>
              <a:rPr lang="cs-CZ" sz="1200" dirty="0" smtClean="0">
                <a:latin typeface="Courier New" pitchFamily="49" charset="0"/>
                <a:cs typeface="Courier New" pitchFamily="49" charset="0"/>
              </a:rPr>
              <a:t>&lt;/</a:t>
            </a:r>
            <a:r>
              <a:rPr lang="cs-CZ" sz="1200" dirty="0" err="1" smtClean="0">
                <a:latin typeface="Courier New" pitchFamily="49" charset="0"/>
                <a:cs typeface="Courier New" pitchFamily="49" charset="0"/>
              </a:rPr>
              <a:t>html</a:t>
            </a:r>
            <a:r>
              <a:rPr lang="cs-CZ" sz="1200" dirty="0" smtClean="0">
                <a:latin typeface="Courier New" pitchFamily="49" charset="0"/>
                <a:cs typeface="Courier New" pitchFamily="49" charset="0"/>
              </a:rPr>
              <a:t>&gt;</a:t>
            </a:r>
            <a:endParaRPr lang="cs-CZ" sz="1200" b="1" i="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brew</a:t>
            </a:r>
            <a:r>
              <a:rPr lang="cs-CZ" sz="2800" b="1" dirty="0" smtClean="0">
                <a:latin typeface="Trebuchet MS" pitchFamily="34" charset="0"/>
              </a:rPr>
              <a:t> – ukázky</a:t>
            </a:r>
            <a:endParaRPr lang="en-US" sz="2800" dirty="0">
              <a:latin typeface="Trebuchet MS" pitchFamily="34" charset="0"/>
            </a:endParaRPr>
          </a:p>
        </p:txBody>
      </p:sp>
      <p:sp>
        <p:nvSpPr>
          <p:cNvPr id="7" name="TextovéPole 6"/>
          <p:cNvSpPr txBox="1"/>
          <p:nvPr/>
        </p:nvSpPr>
        <p:spPr>
          <a:xfrm>
            <a:off x="251520" y="1271657"/>
            <a:ext cx="8280920" cy="1015663"/>
          </a:xfrm>
          <a:prstGeom prst="rect">
            <a:avLst/>
          </a:prstGeom>
          <a:noFill/>
        </p:spPr>
        <p:txBody>
          <a:bodyPr wrap="square" rtlCol="0">
            <a:spAutoFit/>
          </a:bodyPr>
          <a:lstStyle/>
          <a:p>
            <a:pPr lvl="0"/>
            <a:endParaRPr lang="cs-CZ" sz="2000" b="1" dirty="0" smtClean="0"/>
          </a:p>
          <a:p>
            <a:pPr lvl="0">
              <a:buFont typeface="Arial" pitchFamily="34" charset="0"/>
              <a:buChar char="•"/>
            </a:pPr>
            <a:r>
              <a:rPr lang="cs-CZ" sz="2000" dirty="0" smtClean="0">
                <a:hlinkClick r:id="rId4"/>
              </a:rPr>
              <a:t> http://dev.iba.muni.cz/rapache/brew/brew-dev/index.rhtml?min=1200</a:t>
            </a:r>
            <a:endParaRPr lang="cs-CZ" sz="2000" b="1" dirty="0" smtClean="0"/>
          </a:p>
          <a:p>
            <a:pPr lvl="0"/>
            <a:endParaRPr lang="cs-CZ" sz="20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brew</a:t>
            </a:r>
            <a:r>
              <a:rPr lang="cs-CZ" sz="2800" b="1" dirty="0" smtClean="0">
                <a:latin typeface="Trebuchet MS" pitchFamily="34" charset="0"/>
              </a:rPr>
              <a:t> – vyhodnocení</a:t>
            </a:r>
            <a:endParaRPr lang="en-US" sz="2800" dirty="0">
              <a:latin typeface="Trebuchet MS" pitchFamily="34" charset="0"/>
            </a:endParaRPr>
          </a:p>
        </p:txBody>
      </p:sp>
      <p:sp>
        <p:nvSpPr>
          <p:cNvPr id="6" name="TextovéPole 5"/>
          <p:cNvSpPr txBox="1"/>
          <p:nvPr/>
        </p:nvSpPr>
        <p:spPr>
          <a:xfrm>
            <a:off x="251520" y="1484784"/>
            <a:ext cx="4248472" cy="1631216"/>
          </a:xfrm>
          <a:prstGeom prst="rect">
            <a:avLst/>
          </a:prstGeom>
          <a:noFill/>
        </p:spPr>
        <p:txBody>
          <a:bodyPr wrap="square" rtlCol="0">
            <a:spAutoFit/>
          </a:bodyPr>
          <a:lstStyle/>
          <a:p>
            <a:r>
              <a:rPr lang="cs-CZ" sz="2000" b="1" dirty="0" smtClean="0"/>
              <a:t>+ PLUSY</a:t>
            </a:r>
          </a:p>
          <a:p>
            <a:endParaRPr lang="cs-CZ" sz="2000" b="1" dirty="0" smtClean="0"/>
          </a:p>
          <a:p>
            <a:pPr>
              <a:buFont typeface="Arial" pitchFamily="34" charset="0"/>
              <a:buChar char="•"/>
            </a:pPr>
            <a:r>
              <a:rPr lang="cs-CZ" sz="2000" dirty="0" smtClean="0"/>
              <a:t> Rychlé pro jednoduché reporty</a:t>
            </a:r>
          </a:p>
          <a:p>
            <a:pPr>
              <a:buFont typeface="Arial" pitchFamily="34" charset="0"/>
              <a:buChar char="•"/>
            </a:pPr>
            <a:r>
              <a:rPr lang="cs-CZ" sz="2000" dirty="0" smtClean="0"/>
              <a:t> Flexibilní</a:t>
            </a:r>
            <a:endParaRPr lang="cs-CZ" sz="1600" dirty="0" smtClean="0"/>
          </a:p>
          <a:p>
            <a:pPr lvl="0">
              <a:buFont typeface="Arial" pitchFamily="34" charset="0"/>
              <a:buChar char="•"/>
            </a:pPr>
            <a:endParaRPr lang="cs-CZ" sz="2000" dirty="0" smtClean="0"/>
          </a:p>
        </p:txBody>
      </p:sp>
      <p:sp>
        <p:nvSpPr>
          <p:cNvPr id="8" name="TextovéPole 7"/>
          <p:cNvSpPr txBox="1"/>
          <p:nvPr/>
        </p:nvSpPr>
        <p:spPr>
          <a:xfrm>
            <a:off x="4644008" y="1484784"/>
            <a:ext cx="4248472" cy="3170099"/>
          </a:xfrm>
          <a:prstGeom prst="rect">
            <a:avLst/>
          </a:prstGeom>
          <a:noFill/>
        </p:spPr>
        <p:txBody>
          <a:bodyPr wrap="square" rtlCol="0">
            <a:spAutoFit/>
          </a:bodyPr>
          <a:lstStyle/>
          <a:p>
            <a:r>
              <a:rPr lang="cs-CZ" sz="2000" b="1" dirty="0" smtClean="0"/>
              <a:t>- MÍNUSY</a:t>
            </a:r>
          </a:p>
          <a:p>
            <a:endParaRPr lang="cs-CZ" sz="2000" b="1" dirty="0" smtClean="0"/>
          </a:p>
          <a:p>
            <a:pPr>
              <a:buFont typeface="Arial" pitchFamily="34" charset="0"/>
              <a:buChar char="•"/>
            </a:pPr>
            <a:r>
              <a:rPr lang="cs-CZ" sz="2000" dirty="0" smtClean="0"/>
              <a:t> Nedovoluje přímé využití serverového </a:t>
            </a:r>
            <a:r>
              <a:rPr lang="cs-CZ" sz="2000" dirty="0" err="1" smtClean="0"/>
              <a:t>scriptovacího</a:t>
            </a:r>
            <a:r>
              <a:rPr lang="cs-CZ" sz="2000" dirty="0" smtClean="0"/>
              <a:t> jazyka (PHP, ASP…)</a:t>
            </a:r>
          </a:p>
          <a:p>
            <a:pPr>
              <a:buFont typeface="Arial" pitchFamily="34" charset="0"/>
              <a:buChar char="•"/>
            </a:pPr>
            <a:r>
              <a:rPr lang="cs-CZ" sz="2000" dirty="0" smtClean="0"/>
              <a:t> Server </a:t>
            </a:r>
            <a:r>
              <a:rPr lang="cs-CZ" sz="2000" dirty="0" err="1" smtClean="0"/>
              <a:t>admin</a:t>
            </a:r>
            <a:r>
              <a:rPr lang="cs-CZ" sz="2000" dirty="0" smtClean="0"/>
              <a:t> musí instalovat nové balíčky</a:t>
            </a:r>
          </a:p>
          <a:p>
            <a:pPr>
              <a:buFont typeface="Arial" pitchFamily="34" charset="0"/>
              <a:buChar char="•"/>
            </a:pPr>
            <a:r>
              <a:rPr lang="cs-CZ" sz="2000" dirty="0" smtClean="0"/>
              <a:t> Problematické při víceuživatelskému přístupu</a:t>
            </a:r>
          </a:p>
          <a:p>
            <a:pPr>
              <a:buFont typeface="Arial" pitchFamily="34" charset="0"/>
              <a:buChar char="•"/>
            </a:pPr>
            <a:r>
              <a:rPr lang="cs-CZ" sz="2000" dirty="0" smtClean="0"/>
              <a:t> Nic moc dokumentace</a:t>
            </a:r>
          </a:p>
          <a:p>
            <a:pPr lvl="0">
              <a:buFont typeface="Arial" pitchFamily="34" charset="0"/>
              <a:buChar char="•"/>
            </a:pPr>
            <a:endParaRPr lang="cs-CZ"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Shiny</a:t>
            </a:r>
            <a:r>
              <a:rPr lang="cs-CZ" sz="2800" b="1" dirty="0" smtClean="0">
                <a:latin typeface="Trebuchet MS" pitchFamily="34" charset="0"/>
              </a:rPr>
              <a:t> (</a:t>
            </a:r>
            <a:r>
              <a:rPr lang="cs-CZ" sz="2800" b="1" dirty="0" err="1" smtClean="0">
                <a:latin typeface="Trebuchet MS" pitchFamily="34" charset="0"/>
              </a:rPr>
              <a:t>framework</a:t>
            </a:r>
            <a:r>
              <a:rPr lang="cs-CZ" sz="2800" b="1" dirty="0" smtClean="0">
                <a:latin typeface="Trebuchet MS" pitchFamily="34" charset="0"/>
              </a:rPr>
              <a:t>)</a:t>
            </a:r>
            <a:endParaRPr lang="en-US" sz="2800" dirty="0">
              <a:latin typeface="Trebuchet MS" pitchFamily="34" charset="0"/>
            </a:endParaRPr>
          </a:p>
        </p:txBody>
      </p:sp>
      <p:sp>
        <p:nvSpPr>
          <p:cNvPr id="7" name="TextovéPole 6"/>
          <p:cNvSpPr txBox="1"/>
          <p:nvPr/>
        </p:nvSpPr>
        <p:spPr>
          <a:xfrm>
            <a:off x="251520" y="1487681"/>
            <a:ext cx="8496944" cy="5324535"/>
          </a:xfrm>
          <a:prstGeom prst="rect">
            <a:avLst/>
          </a:prstGeom>
          <a:noFill/>
        </p:spPr>
        <p:txBody>
          <a:bodyPr wrap="square" rtlCol="0">
            <a:spAutoFit/>
          </a:bodyPr>
          <a:lstStyle/>
          <a:p>
            <a:r>
              <a:rPr lang="en-US" sz="2000" i="1" dirty="0" smtClean="0"/>
              <a:t>Shiny is new and powerful </a:t>
            </a:r>
            <a:r>
              <a:rPr lang="en-US" sz="2000" b="1" i="1" dirty="0" smtClean="0"/>
              <a:t>framework developed by </a:t>
            </a:r>
            <a:r>
              <a:rPr lang="en-US" sz="2000" b="1" i="1" dirty="0" err="1" smtClean="0"/>
              <a:t>RStudio</a:t>
            </a:r>
            <a:r>
              <a:rPr lang="en-US" sz="2000" b="1" i="1" dirty="0" smtClean="0"/>
              <a:t>, Inc.</a:t>
            </a:r>
            <a:r>
              <a:rPr lang="en-US" sz="2000" i="1" dirty="0" smtClean="0"/>
              <a:t> It makes very </a:t>
            </a:r>
            <a:r>
              <a:rPr lang="en-US" sz="2000" b="1" i="1" dirty="0" smtClean="0"/>
              <a:t>easy to convert R analysis into interactive web applications.</a:t>
            </a:r>
            <a:r>
              <a:rPr lang="en-US" sz="2000" i="1" dirty="0" smtClean="0"/>
              <a:t> The Shiny framework </a:t>
            </a:r>
            <a:r>
              <a:rPr lang="en-US" sz="2000" b="1" i="1" dirty="0" smtClean="0"/>
              <a:t>separates user interface definition and the R code of application</a:t>
            </a:r>
            <a:r>
              <a:rPr lang="en-US" sz="2000" i="1" dirty="0" smtClean="0"/>
              <a:t> which is very smart approach leading to better reusability. It is </a:t>
            </a:r>
            <a:r>
              <a:rPr lang="en-US" sz="2000" b="1" i="1" dirty="0" smtClean="0"/>
              <a:t>implemented as a CRAN package</a:t>
            </a:r>
            <a:r>
              <a:rPr lang="en-US" sz="2000" i="1" dirty="0" smtClean="0"/>
              <a:t> and offers functions to create layout and items of the user interface (buttons, text titles, input fields and canvas for results) and to wire user interface elements with server-side script. </a:t>
            </a:r>
            <a:r>
              <a:rPr lang="en-US" sz="2000" b="1" i="1" dirty="0" smtClean="0"/>
              <a:t>Generation of necessary HTML, CSS (Cascading Style Sheets) and JavaScript codes is handled by Shiny</a:t>
            </a:r>
            <a:r>
              <a:rPr lang="en-US" sz="2000" i="1" dirty="0" smtClean="0"/>
              <a:t> internal functions, so that knowledge of web technologies is not needed. Finished </a:t>
            </a:r>
            <a:r>
              <a:rPr lang="en-US" sz="2000" b="1" i="1" dirty="0" smtClean="0"/>
              <a:t>application can be run via web browser</a:t>
            </a:r>
            <a:r>
              <a:rPr lang="en-US" sz="2000" i="1" dirty="0" smtClean="0"/>
              <a:t> directly on the computer or it can be </a:t>
            </a:r>
            <a:r>
              <a:rPr lang="en-US" sz="2000" b="1" i="1" dirty="0" smtClean="0"/>
              <a:t>deployed on the Shiny Server</a:t>
            </a:r>
            <a:r>
              <a:rPr lang="en-US" sz="2000" i="1" dirty="0" smtClean="0"/>
              <a:t> software which is currently </a:t>
            </a:r>
            <a:r>
              <a:rPr lang="cs-CZ" sz="2000" i="1" dirty="0" err="1" smtClean="0"/>
              <a:t>available</a:t>
            </a:r>
            <a:r>
              <a:rPr lang="cs-CZ" sz="2000" i="1" dirty="0" smtClean="0"/>
              <a:t> as </a:t>
            </a:r>
            <a:r>
              <a:rPr lang="cs-CZ" sz="2000" i="1" dirty="0" err="1" smtClean="0"/>
              <a:t>opensource</a:t>
            </a:r>
            <a:r>
              <a:rPr lang="en-US" sz="2000" i="1" dirty="0" smtClean="0"/>
              <a:t>.</a:t>
            </a:r>
            <a:endParaRPr lang="cs-CZ" sz="2000" i="1" dirty="0" smtClean="0"/>
          </a:p>
          <a:p>
            <a:r>
              <a:rPr lang="en-US" sz="2000" i="1" dirty="0" smtClean="0"/>
              <a:t> </a:t>
            </a:r>
            <a:endParaRPr lang="cs-CZ" sz="2000" i="1" dirty="0" smtClean="0"/>
          </a:p>
          <a:p>
            <a:r>
              <a:rPr lang="en-US" sz="2000" i="1" dirty="0" smtClean="0"/>
              <a:t>Shiny makes creation of web applications of limited size and complexity very easy and fast. Due to the framework complexity, development of new user interface components requires advanced knowledge of web technologies and the framework itself.</a:t>
            </a:r>
            <a:endParaRPr lang="cs-CZ" sz="20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Shiny</a:t>
            </a:r>
            <a:endParaRPr lang="en-US" sz="2800" dirty="0">
              <a:latin typeface="Trebuchet MS" pitchFamily="34" charset="0"/>
            </a:endParaRPr>
          </a:p>
        </p:txBody>
      </p:sp>
      <p:sp>
        <p:nvSpPr>
          <p:cNvPr id="7" name="TextovéPole 6"/>
          <p:cNvSpPr txBox="1"/>
          <p:nvPr/>
        </p:nvSpPr>
        <p:spPr>
          <a:xfrm>
            <a:off x="251520" y="1271657"/>
            <a:ext cx="4248472" cy="5393784"/>
          </a:xfrm>
          <a:prstGeom prst="rect">
            <a:avLst/>
          </a:prstGeom>
          <a:noFill/>
        </p:spPr>
        <p:txBody>
          <a:bodyPr wrap="square" rtlCol="0">
            <a:spAutoFit/>
          </a:bodyPr>
          <a:lstStyle/>
          <a:p>
            <a:pPr lvl="0"/>
            <a:r>
              <a:rPr lang="cs-CZ" sz="2000" b="1" dirty="0" smtClean="0"/>
              <a:t> </a:t>
            </a:r>
            <a:r>
              <a:rPr lang="cs-CZ" sz="2000" b="1" dirty="0" err="1" smtClean="0"/>
              <a:t>ui.R</a:t>
            </a:r>
            <a:endParaRPr lang="en-US" sz="2000" b="1" dirty="0" smtClean="0"/>
          </a:p>
          <a:p>
            <a:pPr lvl="0">
              <a:buFont typeface="Arial" pitchFamily="34" charset="0"/>
              <a:buChar char="•"/>
            </a:pPr>
            <a:endParaRPr lang="cs-CZ" sz="2000" b="1" dirty="0" smtClean="0"/>
          </a:p>
          <a:p>
            <a:pPr lvl="0"/>
            <a:r>
              <a:rPr lang="cs-CZ" sz="1050" dirty="0" err="1" smtClean="0">
                <a:latin typeface="Courier New" pitchFamily="49" charset="0"/>
                <a:cs typeface="Courier New" pitchFamily="49" charset="0"/>
              </a:rPr>
              <a:t>shinyUI</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bootstrapPage</a:t>
            </a:r>
            <a:r>
              <a:rPr lang="cs-CZ" sz="1050" dirty="0" smtClean="0">
                <a:latin typeface="Courier New" pitchFamily="49" charset="0"/>
                <a:cs typeface="Courier New" pitchFamily="49" charset="0"/>
              </a:rPr>
              <a:t>(</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selectInput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inputId</a:t>
            </a:r>
            <a:r>
              <a:rPr lang="cs-CZ" sz="1050" dirty="0" smtClean="0">
                <a:latin typeface="Courier New" pitchFamily="49" charset="0"/>
                <a:cs typeface="Courier New" pitchFamily="49" charset="0"/>
              </a:rPr>
              <a:t> = "n_</a:t>
            </a:r>
            <a:r>
              <a:rPr lang="cs-CZ" sz="1050" dirty="0" err="1" smtClean="0">
                <a:latin typeface="Courier New" pitchFamily="49" charset="0"/>
                <a:cs typeface="Courier New" pitchFamily="49" charset="0"/>
              </a:rPr>
              <a:t>breaks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label</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Number</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of</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bins</a:t>
            </a:r>
            <a:r>
              <a:rPr lang="cs-CZ" sz="1050" dirty="0" smtClean="0">
                <a:latin typeface="Courier New" pitchFamily="49" charset="0"/>
                <a:cs typeface="Courier New" pitchFamily="49" charset="0"/>
              </a:rPr>
              <a:t> in histogram (</a:t>
            </a:r>
            <a:r>
              <a:rPr lang="cs-CZ" sz="1050" dirty="0" err="1" smtClean="0">
                <a:latin typeface="Courier New" pitchFamily="49" charset="0"/>
                <a:cs typeface="Courier New" pitchFamily="49" charset="0"/>
              </a:rPr>
              <a:t>approximate</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choices</a:t>
            </a:r>
            <a:r>
              <a:rPr lang="cs-CZ" sz="1050" dirty="0" smtClean="0">
                <a:latin typeface="Courier New" pitchFamily="49" charset="0"/>
                <a:cs typeface="Courier New" pitchFamily="49" charset="0"/>
              </a:rPr>
              <a:t> = c(10, 20, 35, 50),</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selected</a:t>
            </a:r>
            <a:r>
              <a:rPr lang="cs-CZ" sz="1050" dirty="0" smtClean="0">
                <a:latin typeface="Courier New" pitchFamily="49" charset="0"/>
                <a:cs typeface="Courier New" pitchFamily="49" charset="0"/>
              </a:rPr>
              <a:t> = 20),</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checkboxInput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inputId</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individual</a:t>
            </a:r>
            <a:r>
              <a:rPr lang="cs-CZ" sz="1050" dirty="0" smtClean="0">
                <a:latin typeface="Courier New" pitchFamily="49" charset="0"/>
                <a:cs typeface="Courier New" pitchFamily="49" charset="0"/>
              </a:rPr>
              <a:t>_</a:t>
            </a:r>
            <a:r>
              <a:rPr lang="cs-CZ" sz="1050" dirty="0" err="1" smtClean="0">
                <a:latin typeface="Courier New" pitchFamily="49" charset="0"/>
                <a:cs typeface="Courier New" pitchFamily="49" charset="0"/>
              </a:rPr>
              <a:t>obs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label</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strong</a:t>
            </a:r>
            <a:r>
              <a:rPr lang="cs-CZ" sz="1050" dirty="0" smtClean="0">
                <a:latin typeface="Courier New" pitchFamily="49" charset="0"/>
                <a:cs typeface="Courier New" pitchFamily="49" charset="0"/>
              </a:rPr>
              <a:t>("Show </a:t>
            </a:r>
            <a:r>
              <a:rPr lang="cs-CZ" sz="1050" dirty="0" err="1" smtClean="0">
                <a:latin typeface="Courier New" pitchFamily="49" charset="0"/>
                <a:cs typeface="Courier New" pitchFamily="49" charset="0"/>
              </a:rPr>
              <a:t>individual</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observations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value</a:t>
            </a:r>
            <a:r>
              <a:rPr lang="cs-CZ" sz="1050" dirty="0" smtClean="0">
                <a:latin typeface="Courier New" pitchFamily="49" charset="0"/>
                <a:cs typeface="Courier New" pitchFamily="49" charset="0"/>
              </a:rPr>
              <a:t> = FALSE),</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checkboxInput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inputId</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density</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label</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strong</a:t>
            </a:r>
            <a:r>
              <a:rPr lang="cs-CZ" sz="1050" dirty="0" smtClean="0">
                <a:latin typeface="Courier New" pitchFamily="49" charset="0"/>
                <a:cs typeface="Courier New" pitchFamily="49" charset="0"/>
              </a:rPr>
              <a:t>("Show </a:t>
            </a:r>
            <a:r>
              <a:rPr lang="cs-CZ" sz="1050" dirty="0" err="1" smtClean="0">
                <a:latin typeface="Courier New" pitchFamily="49" charset="0"/>
                <a:cs typeface="Courier New" pitchFamily="49" charset="0"/>
              </a:rPr>
              <a:t>density</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estimate</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value</a:t>
            </a:r>
            <a:r>
              <a:rPr lang="cs-CZ" sz="1050" dirty="0" smtClean="0">
                <a:latin typeface="Courier New" pitchFamily="49" charset="0"/>
                <a:cs typeface="Courier New" pitchFamily="49" charset="0"/>
              </a:rPr>
              <a:t> = FALSE),</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plotOutput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outputId</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main</a:t>
            </a:r>
            <a:r>
              <a:rPr lang="cs-CZ" sz="1050" dirty="0" smtClean="0">
                <a:latin typeface="Courier New" pitchFamily="49" charset="0"/>
                <a:cs typeface="Courier New" pitchFamily="49" charset="0"/>
              </a:rPr>
              <a:t>_plot", </a:t>
            </a:r>
            <a:r>
              <a:rPr lang="cs-CZ" sz="1050" dirty="0" err="1" smtClean="0">
                <a:latin typeface="Courier New" pitchFamily="49" charset="0"/>
                <a:cs typeface="Courier New" pitchFamily="49" charset="0"/>
              </a:rPr>
              <a:t>height</a:t>
            </a:r>
            <a:r>
              <a:rPr lang="cs-CZ" sz="1050" dirty="0" smtClean="0">
                <a:latin typeface="Courier New" pitchFamily="49" charset="0"/>
                <a:cs typeface="Courier New" pitchFamily="49" charset="0"/>
              </a:rPr>
              <a:t> = "300px"),</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 Display </a:t>
            </a:r>
            <a:r>
              <a:rPr lang="cs-CZ" sz="1050" dirty="0" err="1" smtClean="0">
                <a:latin typeface="Courier New" pitchFamily="49" charset="0"/>
                <a:cs typeface="Courier New" pitchFamily="49" charset="0"/>
              </a:rPr>
              <a:t>this</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only</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if</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the</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density</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is</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shown</a:t>
            </a:r>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conditionalPanel</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condition</a:t>
            </a:r>
            <a:r>
              <a:rPr lang="cs-CZ" sz="1050" dirty="0" smtClean="0">
                <a:latin typeface="Courier New" pitchFamily="49" charset="0"/>
                <a:cs typeface="Courier New" pitchFamily="49" charset="0"/>
              </a:rPr>
              <a:t> = "input.</a:t>
            </a:r>
            <a:r>
              <a:rPr lang="cs-CZ" sz="1050" dirty="0" err="1" smtClean="0">
                <a:latin typeface="Courier New" pitchFamily="49" charset="0"/>
                <a:cs typeface="Courier New" pitchFamily="49" charset="0"/>
              </a:rPr>
              <a:t>density</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true</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sliderInput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inputId</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bw</a:t>
            </a:r>
            <a:r>
              <a:rPr lang="cs-CZ" sz="1050" dirty="0" smtClean="0">
                <a:latin typeface="Courier New" pitchFamily="49" charset="0"/>
                <a:cs typeface="Courier New" pitchFamily="49" charset="0"/>
              </a:rPr>
              <a:t>_</a:t>
            </a:r>
            <a:r>
              <a:rPr lang="cs-CZ" sz="1050" dirty="0" err="1" smtClean="0">
                <a:latin typeface="Courier New" pitchFamily="49" charset="0"/>
                <a:cs typeface="Courier New" pitchFamily="49" charset="0"/>
              </a:rPr>
              <a:t>adjust</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label</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Bandwidth</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adjustment</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min = 0.2, </a:t>
            </a:r>
            <a:r>
              <a:rPr lang="cs-CZ" sz="1050" dirty="0" err="1" smtClean="0">
                <a:latin typeface="Courier New" pitchFamily="49" charset="0"/>
                <a:cs typeface="Courier New" pitchFamily="49" charset="0"/>
              </a:rPr>
              <a:t>max</a:t>
            </a:r>
            <a:r>
              <a:rPr lang="cs-CZ" sz="1050" dirty="0" smtClean="0">
                <a:latin typeface="Courier New" pitchFamily="49" charset="0"/>
                <a:cs typeface="Courier New" pitchFamily="49" charset="0"/>
              </a:rPr>
              <a:t> = 2, </a:t>
            </a:r>
            <a:r>
              <a:rPr lang="cs-CZ" sz="1050" dirty="0" err="1" smtClean="0">
                <a:latin typeface="Courier New" pitchFamily="49" charset="0"/>
                <a:cs typeface="Courier New" pitchFamily="49" charset="0"/>
              </a:rPr>
              <a:t>value</a:t>
            </a:r>
            <a:r>
              <a:rPr lang="cs-CZ" sz="1050" dirty="0" smtClean="0">
                <a:latin typeface="Courier New" pitchFamily="49" charset="0"/>
                <a:cs typeface="Courier New" pitchFamily="49" charset="0"/>
              </a:rPr>
              <a:t> = 1, step = 0.2)</a:t>
            </a:r>
          </a:p>
          <a:p>
            <a:pPr lvl="0"/>
            <a:r>
              <a:rPr lang="cs-CZ" sz="1050" dirty="0" smtClean="0">
                <a:latin typeface="Courier New" pitchFamily="49" charset="0"/>
                <a:cs typeface="Courier New" pitchFamily="49" charset="0"/>
              </a:rPr>
              <a:t>  )</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a:t>
            </a:r>
            <a:endParaRPr lang="cs-CZ" sz="2000" dirty="0" smtClean="0">
              <a:latin typeface="Courier New" pitchFamily="49" charset="0"/>
              <a:cs typeface="Courier New" pitchFamily="49" charset="0"/>
            </a:endParaRPr>
          </a:p>
        </p:txBody>
      </p:sp>
      <p:sp>
        <p:nvSpPr>
          <p:cNvPr id="6" name="TextovéPole 5"/>
          <p:cNvSpPr txBox="1"/>
          <p:nvPr/>
        </p:nvSpPr>
        <p:spPr>
          <a:xfrm>
            <a:off x="4716016" y="1268760"/>
            <a:ext cx="4248472" cy="4262705"/>
          </a:xfrm>
          <a:prstGeom prst="rect">
            <a:avLst/>
          </a:prstGeom>
          <a:noFill/>
        </p:spPr>
        <p:txBody>
          <a:bodyPr wrap="square" rtlCol="0">
            <a:spAutoFit/>
          </a:bodyPr>
          <a:lstStyle/>
          <a:p>
            <a:pPr lvl="0"/>
            <a:r>
              <a:rPr lang="cs-CZ" sz="2000" b="1" dirty="0" smtClean="0"/>
              <a:t> </a:t>
            </a:r>
            <a:r>
              <a:rPr lang="en-US" sz="2000" b="1" dirty="0" smtClean="0"/>
              <a:t>server</a:t>
            </a:r>
            <a:r>
              <a:rPr lang="cs-CZ" sz="2000" b="1" dirty="0" smtClean="0"/>
              <a:t>.R</a:t>
            </a:r>
            <a:endParaRPr lang="en-US" sz="2000" b="1" dirty="0" smtClean="0"/>
          </a:p>
          <a:p>
            <a:pPr lvl="0">
              <a:buFont typeface="Arial" pitchFamily="34" charset="0"/>
              <a:buChar char="•"/>
            </a:pPr>
            <a:endParaRPr lang="cs-CZ" sz="2000" b="1" dirty="0" smtClean="0"/>
          </a:p>
          <a:p>
            <a:pPr lvl="0"/>
            <a:r>
              <a:rPr lang="cs-CZ" sz="1050" dirty="0" err="1" smtClean="0">
                <a:latin typeface="Courier New" pitchFamily="49" charset="0"/>
                <a:cs typeface="Courier New" pitchFamily="49" charset="0"/>
              </a:rPr>
              <a:t>shinyServer</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function</a:t>
            </a:r>
            <a:r>
              <a:rPr lang="cs-CZ" sz="1050" dirty="0" smtClean="0">
                <a:latin typeface="Courier New" pitchFamily="49" charset="0"/>
                <a:cs typeface="Courier New" pitchFamily="49" charset="0"/>
              </a:rPr>
              <a:t>(input, </a:t>
            </a:r>
            <a:r>
              <a:rPr lang="cs-CZ" sz="1050" dirty="0" err="1" smtClean="0">
                <a:latin typeface="Courier New" pitchFamily="49" charset="0"/>
                <a:cs typeface="Courier New" pitchFamily="49" charset="0"/>
              </a:rPr>
              <a:t>output</a:t>
            </a:r>
            <a:r>
              <a:rPr lang="cs-CZ" sz="1050" dirty="0" smtClean="0">
                <a:latin typeface="Courier New" pitchFamily="49" charset="0"/>
                <a:cs typeface="Courier New" pitchFamily="49" charset="0"/>
              </a:rPr>
              <a:t>) {</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output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main</a:t>
            </a:r>
            <a:r>
              <a:rPr lang="cs-CZ" sz="1050" dirty="0" smtClean="0">
                <a:latin typeface="Courier New" pitchFamily="49" charset="0"/>
                <a:cs typeface="Courier New" pitchFamily="49" charset="0"/>
              </a:rPr>
              <a:t>_plot &lt;- </a:t>
            </a:r>
            <a:r>
              <a:rPr lang="cs-CZ" sz="1050" dirty="0" err="1" smtClean="0">
                <a:latin typeface="Courier New" pitchFamily="49" charset="0"/>
                <a:cs typeface="Courier New" pitchFamily="49" charset="0"/>
              </a:rPr>
              <a:t>renderPlot</a:t>
            </a:r>
            <a:r>
              <a:rPr lang="cs-CZ" sz="1050" dirty="0" smtClean="0">
                <a:latin typeface="Courier New" pitchFamily="49" charset="0"/>
                <a:cs typeface="Courier New" pitchFamily="49" charset="0"/>
              </a:rPr>
              <a:t>({</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hist</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faithful</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eruptions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probability = TRUE,</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breaks</a:t>
            </a:r>
            <a:r>
              <a:rPr lang="cs-CZ" sz="1050" dirty="0" smtClean="0">
                <a:latin typeface="Courier New" pitchFamily="49" charset="0"/>
                <a:cs typeface="Courier New" pitchFamily="49" charset="0"/>
              </a:rPr>
              <a:t> = as.</a:t>
            </a:r>
            <a:r>
              <a:rPr lang="cs-CZ" sz="1050" dirty="0" err="1" smtClean="0">
                <a:latin typeface="Courier New" pitchFamily="49" charset="0"/>
                <a:cs typeface="Courier New" pitchFamily="49" charset="0"/>
              </a:rPr>
              <a:t>numeric</a:t>
            </a:r>
            <a:r>
              <a:rPr lang="cs-CZ" sz="1050" dirty="0" smtClean="0">
                <a:latin typeface="Courier New" pitchFamily="49" charset="0"/>
                <a:cs typeface="Courier New" pitchFamily="49" charset="0"/>
              </a:rPr>
              <a:t>(input$n_</a:t>
            </a:r>
            <a:r>
              <a:rPr lang="cs-CZ" sz="1050" dirty="0" err="1" smtClean="0">
                <a:latin typeface="Courier New" pitchFamily="49" charset="0"/>
                <a:cs typeface="Courier New" pitchFamily="49" charset="0"/>
              </a:rPr>
              <a:t>breaks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xlab</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Duration</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minutes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main</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Geyser</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eruption</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duration</a:t>
            </a:r>
            <a:r>
              <a:rPr lang="cs-CZ" sz="1050" dirty="0" smtClean="0">
                <a:latin typeface="Courier New" pitchFamily="49" charset="0"/>
                <a:cs typeface="Courier New" pitchFamily="49" charset="0"/>
              </a:rPr>
              <a:t>")</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if</a:t>
            </a:r>
            <a:r>
              <a:rPr lang="cs-CZ" sz="1050" dirty="0" smtClean="0">
                <a:latin typeface="Courier New" pitchFamily="49" charset="0"/>
                <a:cs typeface="Courier New" pitchFamily="49" charset="0"/>
              </a:rPr>
              <a:t> (input$</a:t>
            </a:r>
            <a:r>
              <a:rPr lang="cs-CZ" sz="1050" dirty="0" err="1" smtClean="0">
                <a:latin typeface="Courier New" pitchFamily="49" charset="0"/>
                <a:cs typeface="Courier New" pitchFamily="49" charset="0"/>
              </a:rPr>
              <a:t>individual</a:t>
            </a:r>
            <a:r>
              <a:rPr lang="cs-CZ" sz="1050" dirty="0" smtClean="0">
                <a:latin typeface="Courier New" pitchFamily="49" charset="0"/>
                <a:cs typeface="Courier New" pitchFamily="49" charset="0"/>
              </a:rPr>
              <a:t>_</a:t>
            </a:r>
            <a:r>
              <a:rPr lang="cs-CZ" sz="1050" dirty="0" err="1" smtClean="0">
                <a:latin typeface="Courier New" pitchFamily="49" charset="0"/>
                <a:cs typeface="Courier New" pitchFamily="49" charset="0"/>
              </a:rPr>
              <a:t>obs</a:t>
            </a:r>
            <a:r>
              <a:rPr lang="cs-CZ" sz="1050" dirty="0" smtClean="0">
                <a:latin typeface="Courier New" pitchFamily="49" charset="0"/>
                <a:cs typeface="Courier New" pitchFamily="49" charset="0"/>
              </a:rPr>
              <a:t>) {</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rug</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faithful</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eruptions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if</a:t>
            </a:r>
            <a:r>
              <a:rPr lang="cs-CZ" sz="1050" dirty="0" smtClean="0">
                <a:latin typeface="Courier New" pitchFamily="49" charset="0"/>
                <a:cs typeface="Courier New" pitchFamily="49" charset="0"/>
              </a:rPr>
              <a:t> (input$</a:t>
            </a:r>
            <a:r>
              <a:rPr lang="cs-CZ" sz="1050" dirty="0" err="1" smtClean="0">
                <a:latin typeface="Courier New" pitchFamily="49" charset="0"/>
                <a:cs typeface="Courier New" pitchFamily="49" charset="0"/>
              </a:rPr>
              <a:t>density</a:t>
            </a:r>
            <a:r>
              <a:rPr lang="cs-CZ" sz="1050" dirty="0" smtClean="0">
                <a:latin typeface="Courier New" pitchFamily="49" charset="0"/>
                <a:cs typeface="Courier New" pitchFamily="49" charset="0"/>
              </a:rPr>
              <a:t>) {</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dens</a:t>
            </a:r>
            <a:r>
              <a:rPr lang="cs-CZ" sz="1050" dirty="0" smtClean="0">
                <a:latin typeface="Courier New" pitchFamily="49" charset="0"/>
                <a:cs typeface="Courier New" pitchFamily="49" charset="0"/>
              </a:rPr>
              <a:t> &lt;- </a:t>
            </a:r>
            <a:r>
              <a:rPr lang="cs-CZ" sz="1050" dirty="0" err="1" smtClean="0">
                <a:latin typeface="Courier New" pitchFamily="49" charset="0"/>
                <a:cs typeface="Courier New" pitchFamily="49" charset="0"/>
              </a:rPr>
              <a:t>density</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faithful</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eruptions</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adjust</a:t>
            </a:r>
            <a:r>
              <a:rPr lang="cs-CZ" sz="1050" dirty="0" smtClean="0">
                <a:latin typeface="Courier New" pitchFamily="49" charset="0"/>
                <a:cs typeface="Courier New" pitchFamily="49" charset="0"/>
              </a:rPr>
              <a:t> = input$</a:t>
            </a:r>
            <a:r>
              <a:rPr lang="cs-CZ" sz="1050" dirty="0" err="1" smtClean="0">
                <a:latin typeface="Courier New" pitchFamily="49" charset="0"/>
                <a:cs typeface="Courier New" pitchFamily="49" charset="0"/>
              </a:rPr>
              <a:t>bw</a:t>
            </a:r>
            <a:r>
              <a:rPr lang="cs-CZ" sz="1050" dirty="0" smtClean="0">
                <a:latin typeface="Courier New" pitchFamily="49" charset="0"/>
                <a:cs typeface="Courier New" pitchFamily="49" charset="0"/>
              </a:rPr>
              <a:t>_</a:t>
            </a:r>
            <a:r>
              <a:rPr lang="cs-CZ" sz="1050" dirty="0" err="1" smtClean="0">
                <a:latin typeface="Courier New" pitchFamily="49" charset="0"/>
                <a:cs typeface="Courier New" pitchFamily="49" charset="0"/>
              </a:rPr>
              <a:t>adjust</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lines</a:t>
            </a:r>
            <a:r>
              <a:rPr lang="cs-CZ" sz="1050" dirty="0" smtClean="0">
                <a:latin typeface="Courier New" pitchFamily="49" charset="0"/>
                <a:cs typeface="Courier New" pitchFamily="49" charset="0"/>
              </a:rPr>
              <a:t>(</a:t>
            </a:r>
            <a:r>
              <a:rPr lang="cs-CZ" sz="1050" dirty="0" err="1" smtClean="0">
                <a:latin typeface="Courier New" pitchFamily="49" charset="0"/>
                <a:cs typeface="Courier New" pitchFamily="49" charset="0"/>
              </a:rPr>
              <a:t>dens</a:t>
            </a:r>
            <a:r>
              <a:rPr lang="cs-CZ" sz="1050" dirty="0" smtClean="0">
                <a:latin typeface="Courier New" pitchFamily="49" charset="0"/>
                <a:cs typeface="Courier New" pitchFamily="49" charset="0"/>
              </a:rPr>
              <a:t>, </a:t>
            </a:r>
            <a:r>
              <a:rPr lang="cs-CZ" sz="1050" dirty="0" err="1" smtClean="0">
                <a:latin typeface="Courier New" pitchFamily="49" charset="0"/>
                <a:cs typeface="Courier New" pitchFamily="49" charset="0"/>
              </a:rPr>
              <a:t>col</a:t>
            </a:r>
            <a:r>
              <a:rPr lang="cs-CZ" sz="1050" dirty="0" smtClean="0">
                <a:latin typeface="Courier New" pitchFamily="49" charset="0"/>
                <a:cs typeface="Courier New" pitchFamily="49" charset="0"/>
              </a:rPr>
              <a:t> = "</a:t>
            </a:r>
            <a:r>
              <a:rPr lang="cs-CZ" sz="1050" dirty="0" err="1" smtClean="0">
                <a:latin typeface="Courier New" pitchFamily="49" charset="0"/>
                <a:cs typeface="Courier New" pitchFamily="49" charset="0"/>
              </a:rPr>
              <a:t>blue</a:t>
            </a:r>
            <a:r>
              <a:rPr lang="cs-CZ" sz="1050" dirty="0" smtClean="0">
                <a:latin typeface="Courier New" pitchFamily="49" charset="0"/>
                <a:cs typeface="Courier New" pitchFamily="49" charset="0"/>
              </a:rPr>
              <a:t>")</a:t>
            </a:r>
          </a:p>
          <a:p>
            <a:pPr lvl="0"/>
            <a:r>
              <a:rPr lang="cs-CZ" sz="1050" dirty="0" smtClean="0">
                <a:latin typeface="Courier New" pitchFamily="49" charset="0"/>
                <a:cs typeface="Courier New" pitchFamily="49" charset="0"/>
              </a:rPr>
              <a:t>    }</a:t>
            </a:r>
          </a:p>
          <a:p>
            <a:pPr lvl="0"/>
            <a:endParaRPr lang="cs-CZ" sz="1050" dirty="0" smtClean="0">
              <a:latin typeface="Courier New" pitchFamily="49" charset="0"/>
              <a:cs typeface="Courier New" pitchFamily="49" charset="0"/>
            </a:endParaRPr>
          </a:p>
          <a:p>
            <a:pPr lvl="0"/>
            <a:r>
              <a:rPr lang="cs-CZ" sz="1050" dirty="0" smtClean="0">
                <a:latin typeface="Courier New" pitchFamily="49" charset="0"/>
                <a:cs typeface="Courier New" pitchFamily="49" charset="0"/>
              </a:rPr>
              <a:t>  })</a:t>
            </a:r>
          </a:p>
          <a:p>
            <a:pPr lvl="0"/>
            <a:r>
              <a:rPr lang="cs-CZ" sz="1050" dirty="0" smtClean="0">
                <a:latin typeface="Courier New" pitchFamily="49" charset="0"/>
                <a:cs typeface="Courier New" pitchFamily="49" charset="0"/>
              </a:rPr>
              <a:t>})</a:t>
            </a:r>
            <a:endParaRPr lang="cs-CZ" sz="2000" dirty="0" smtClean="0">
              <a:latin typeface="Courier New" pitchFamily="49" charset="0"/>
              <a:cs typeface="Courier New" pitchFamily="49" charset="0"/>
            </a:endParaRPr>
          </a:p>
        </p:txBody>
      </p:sp>
      <p:cxnSp>
        <p:nvCxnSpPr>
          <p:cNvPr id="10" name="Přímá spojovací čára 9"/>
          <p:cNvCxnSpPr/>
          <p:nvPr/>
        </p:nvCxnSpPr>
        <p:spPr>
          <a:xfrm>
            <a:off x="4499992" y="1268760"/>
            <a:ext cx="0" cy="511256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4896544" cy="523220"/>
          </a:xfrm>
          <a:prstGeom prst="rect">
            <a:avLst/>
          </a:prstGeom>
          <a:noFill/>
        </p:spPr>
        <p:txBody>
          <a:bodyPr wrap="square" rtlCol="0">
            <a:spAutoFit/>
          </a:bodyPr>
          <a:lstStyle/>
          <a:p>
            <a:r>
              <a:rPr lang="cs-CZ" sz="2800" b="1" dirty="0" smtClean="0">
                <a:latin typeface="Trebuchet MS" pitchFamily="34" charset="0"/>
              </a:rPr>
              <a:t>Technologie R</a:t>
            </a:r>
            <a:endParaRPr lang="en-US" sz="2800" dirty="0">
              <a:latin typeface="Trebuchet MS" pitchFamily="34" charset="0"/>
            </a:endParaRPr>
          </a:p>
        </p:txBody>
      </p:sp>
      <p:sp>
        <p:nvSpPr>
          <p:cNvPr id="7" name="TextovéPole 6"/>
          <p:cNvSpPr txBox="1"/>
          <p:nvPr/>
        </p:nvSpPr>
        <p:spPr>
          <a:xfrm>
            <a:off x="251520" y="1487681"/>
            <a:ext cx="8496944" cy="4893647"/>
          </a:xfrm>
          <a:prstGeom prst="rect">
            <a:avLst/>
          </a:prstGeom>
          <a:noFill/>
        </p:spPr>
        <p:txBody>
          <a:bodyPr wrap="square" rtlCol="0">
            <a:spAutoFit/>
          </a:bodyPr>
          <a:lstStyle/>
          <a:p>
            <a:pPr lvl="0">
              <a:buFont typeface="Arial" pitchFamily="34" charset="0"/>
              <a:buChar char="•"/>
            </a:pPr>
            <a:r>
              <a:rPr lang="cs-CZ" sz="2400" b="1" dirty="0" smtClean="0"/>
              <a:t> </a:t>
            </a:r>
            <a:r>
              <a:rPr lang="en-US" sz="2400" dirty="0" smtClean="0"/>
              <a:t>R is a language and </a:t>
            </a:r>
            <a:r>
              <a:rPr lang="en-US" sz="2400" b="1" dirty="0" smtClean="0"/>
              <a:t>environment</a:t>
            </a:r>
            <a:r>
              <a:rPr lang="en-US" sz="2400" dirty="0" smtClean="0"/>
              <a:t> </a:t>
            </a:r>
            <a:r>
              <a:rPr lang="en-US" sz="2400" b="1" dirty="0" smtClean="0"/>
              <a:t>for statistical computing and graphics</a:t>
            </a:r>
            <a:r>
              <a:rPr lang="cs-CZ" sz="2400" b="1" dirty="0" smtClean="0"/>
              <a:t>.</a:t>
            </a:r>
          </a:p>
          <a:p>
            <a:pPr lvl="0">
              <a:buFont typeface="Arial" pitchFamily="34" charset="0"/>
              <a:buChar char="•"/>
            </a:pPr>
            <a:endParaRPr lang="cs-CZ" sz="2400" b="1" dirty="0" smtClean="0"/>
          </a:p>
          <a:p>
            <a:pPr lvl="0">
              <a:buFont typeface="Arial" pitchFamily="34" charset="0"/>
              <a:buChar char="•"/>
            </a:pPr>
            <a:r>
              <a:rPr lang="cs-CZ" sz="2400" b="1" dirty="0" smtClean="0"/>
              <a:t> </a:t>
            </a:r>
            <a:r>
              <a:rPr lang="en-US" sz="2400" dirty="0" smtClean="0"/>
              <a:t>R provides a </a:t>
            </a:r>
            <a:r>
              <a:rPr lang="en-US" sz="2400" b="1" dirty="0" smtClean="0"/>
              <a:t>wide variety of statistical</a:t>
            </a:r>
            <a:r>
              <a:rPr lang="en-US" sz="2400" dirty="0" smtClean="0"/>
              <a:t> (linear and nonlinear </a:t>
            </a:r>
            <a:r>
              <a:rPr lang="en-US" sz="2400" dirty="0" err="1" smtClean="0"/>
              <a:t>modelling</a:t>
            </a:r>
            <a:r>
              <a:rPr lang="en-US" sz="2400" dirty="0" smtClean="0"/>
              <a:t>, classical statistical tests, time-series analysis, classification, clustering, ...) </a:t>
            </a:r>
            <a:r>
              <a:rPr lang="en-US" sz="2400" b="1" dirty="0" smtClean="0"/>
              <a:t>and graphical techniques</a:t>
            </a:r>
            <a:r>
              <a:rPr lang="en-US" sz="2400" dirty="0" smtClean="0"/>
              <a:t>, and is </a:t>
            </a:r>
            <a:r>
              <a:rPr lang="en-US" sz="2400" b="1" dirty="0" smtClean="0"/>
              <a:t>highly extensible</a:t>
            </a:r>
            <a:r>
              <a:rPr lang="en-US" sz="2400" dirty="0" smtClean="0"/>
              <a:t>.</a:t>
            </a:r>
            <a:endParaRPr lang="cs-CZ" sz="2400" dirty="0" smtClean="0"/>
          </a:p>
          <a:p>
            <a:pPr lvl="0">
              <a:buFont typeface="Arial" pitchFamily="34" charset="0"/>
              <a:buChar char="•"/>
            </a:pPr>
            <a:endParaRPr lang="cs-CZ" sz="2400" b="1" dirty="0" smtClean="0"/>
          </a:p>
          <a:p>
            <a:pPr lvl="0">
              <a:buFont typeface="Arial" pitchFamily="34" charset="0"/>
              <a:buChar char="•"/>
            </a:pPr>
            <a:r>
              <a:rPr lang="cs-CZ" sz="2400" dirty="0" smtClean="0"/>
              <a:t> </a:t>
            </a:r>
            <a:r>
              <a:rPr lang="en-US" sz="2400" dirty="0" smtClean="0"/>
              <a:t>One of R's strengths is </a:t>
            </a:r>
            <a:r>
              <a:rPr lang="en-US" sz="2400" b="1" dirty="0" smtClean="0"/>
              <a:t>the ease</a:t>
            </a:r>
            <a:r>
              <a:rPr lang="en-US" sz="2400" dirty="0" smtClean="0"/>
              <a:t> with which well-designed </a:t>
            </a:r>
            <a:r>
              <a:rPr lang="en-US" sz="2400" b="1" dirty="0" smtClean="0"/>
              <a:t>publication-quality plots</a:t>
            </a:r>
            <a:r>
              <a:rPr lang="en-US" sz="2400" dirty="0" smtClean="0"/>
              <a:t> can be produced, including mathematical symbols and formulae where needed.</a:t>
            </a:r>
            <a:endParaRPr lang="cs-CZ" sz="2400" dirty="0" smtClean="0"/>
          </a:p>
          <a:p>
            <a:pPr lvl="0">
              <a:buFont typeface="Arial" pitchFamily="34" charset="0"/>
              <a:buChar char="•"/>
            </a:pPr>
            <a:endParaRPr lang="cs-CZ" sz="2400" b="1" dirty="0" smtClean="0"/>
          </a:p>
          <a:p>
            <a:pPr lvl="0">
              <a:buFont typeface="Arial" pitchFamily="34" charset="0"/>
              <a:buChar char="•"/>
            </a:pPr>
            <a:r>
              <a:rPr lang="cs-CZ" sz="2400" dirty="0" smtClean="0"/>
              <a:t> </a:t>
            </a:r>
            <a:r>
              <a:rPr lang="en-US" sz="2400" b="1" dirty="0" smtClean="0"/>
              <a:t>R is available as Free Software</a:t>
            </a:r>
            <a:r>
              <a:rPr lang="cs-CZ" sz="2400" b="1" dirty="0" smtClean="0"/>
              <a:t>.</a:t>
            </a:r>
          </a:p>
        </p:txBody>
      </p:sp>
      <p:pic>
        <p:nvPicPr>
          <p:cNvPr id="6" name="Picture 2" descr="C:\Users\hulek\projects\cirkus-iba\2nd-cirkus-prezentace\Rlogo.jpg"/>
          <p:cNvPicPr>
            <a:picLocks noChangeAspect="1" noChangeArrowheads="1"/>
          </p:cNvPicPr>
          <p:nvPr/>
        </p:nvPicPr>
        <p:blipFill>
          <a:blip r:embed="rId4" cstate="print"/>
          <a:srcRect/>
          <a:stretch>
            <a:fillRect/>
          </a:stretch>
        </p:blipFill>
        <p:spPr bwMode="auto">
          <a:xfrm>
            <a:off x="7596336" y="332656"/>
            <a:ext cx="1403648" cy="10667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Shiny</a:t>
            </a:r>
            <a:r>
              <a:rPr lang="cs-CZ" sz="2800" b="1" dirty="0" smtClean="0">
                <a:latin typeface="Trebuchet MS" pitchFamily="34" charset="0"/>
              </a:rPr>
              <a:t> – ukázky</a:t>
            </a:r>
            <a:endParaRPr lang="en-US" sz="2800" dirty="0">
              <a:latin typeface="Trebuchet MS" pitchFamily="34" charset="0"/>
            </a:endParaRPr>
          </a:p>
        </p:txBody>
      </p:sp>
      <p:sp>
        <p:nvSpPr>
          <p:cNvPr id="7" name="TextovéPole 6"/>
          <p:cNvSpPr txBox="1"/>
          <p:nvPr/>
        </p:nvSpPr>
        <p:spPr>
          <a:xfrm>
            <a:off x="251520" y="1271657"/>
            <a:ext cx="4248472" cy="1323439"/>
          </a:xfrm>
          <a:prstGeom prst="rect">
            <a:avLst/>
          </a:prstGeom>
          <a:noFill/>
        </p:spPr>
        <p:txBody>
          <a:bodyPr wrap="square" rtlCol="0">
            <a:spAutoFit/>
          </a:bodyPr>
          <a:lstStyle/>
          <a:p>
            <a:pPr lvl="0"/>
            <a:endParaRPr lang="cs-CZ" sz="2000" b="1" dirty="0" smtClean="0"/>
          </a:p>
          <a:p>
            <a:pPr lvl="0">
              <a:buFont typeface="Arial" pitchFamily="34" charset="0"/>
              <a:buChar char="•"/>
            </a:pPr>
            <a:r>
              <a:rPr lang="cs-CZ" sz="2000" dirty="0" smtClean="0">
                <a:hlinkClick r:id="rId4"/>
              </a:rPr>
              <a:t>http://www.</a:t>
            </a:r>
            <a:r>
              <a:rPr lang="cs-CZ" sz="2000" dirty="0" err="1" smtClean="0">
                <a:hlinkClick r:id="rId4"/>
              </a:rPr>
              <a:t>rstudio.com</a:t>
            </a:r>
            <a:r>
              <a:rPr lang="cs-CZ" sz="2000" dirty="0" smtClean="0">
                <a:hlinkClick r:id="rId4"/>
              </a:rPr>
              <a:t>/</a:t>
            </a:r>
            <a:r>
              <a:rPr lang="cs-CZ" sz="2000" dirty="0" err="1" smtClean="0">
                <a:hlinkClick r:id="rId4"/>
              </a:rPr>
              <a:t>shiny</a:t>
            </a:r>
            <a:r>
              <a:rPr lang="cs-CZ" sz="2000" dirty="0" smtClean="0">
                <a:hlinkClick r:id="rId4"/>
              </a:rPr>
              <a:t>/</a:t>
            </a:r>
            <a:endParaRPr lang="cs-CZ" sz="2000" dirty="0" smtClean="0"/>
          </a:p>
          <a:p>
            <a:pPr lvl="0">
              <a:buFont typeface="Arial" pitchFamily="34" charset="0"/>
              <a:buChar char="•"/>
            </a:pPr>
            <a:endParaRPr lang="cs-CZ" sz="2000" b="1" dirty="0" smtClean="0"/>
          </a:p>
          <a:p>
            <a:pPr lvl="0">
              <a:buFont typeface="Arial" pitchFamily="34" charset="0"/>
              <a:buChar char="•"/>
            </a:pPr>
            <a:r>
              <a:rPr lang="cs-CZ" sz="2000" b="1" dirty="0" smtClean="0"/>
              <a:t>CLFS/CCI (ukázky – Eva)</a:t>
            </a:r>
            <a:endParaRPr lang="en-US" sz="20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Shiny</a:t>
            </a:r>
            <a:r>
              <a:rPr lang="cs-CZ" sz="2800" b="1" dirty="0" smtClean="0">
                <a:latin typeface="Trebuchet MS" pitchFamily="34" charset="0"/>
              </a:rPr>
              <a:t> - vyhodnocení</a:t>
            </a:r>
            <a:endParaRPr lang="en-US" sz="2800" dirty="0">
              <a:latin typeface="Trebuchet MS" pitchFamily="34" charset="0"/>
            </a:endParaRPr>
          </a:p>
        </p:txBody>
      </p:sp>
      <p:sp>
        <p:nvSpPr>
          <p:cNvPr id="6" name="TextovéPole 5"/>
          <p:cNvSpPr txBox="1"/>
          <p:nvPr/>
        </p:nvSpPr>
        <p:spPr>
          <a:xfrm>
            <a:off x="251520" y="1484784"/>
            <a:ext cx="4248472" cy="3477875"/>
          </a:xfrm>
          <a:prstGeom prst="rect">
            <a:avLst/>
          </a:prstGeom>
          <a:noFill/>
        </p:spPr>
        <p:txBody>
          <a:bodyPr wrap="square" rtlCol="0">
            <a:spAutoFit/>
          </a:bodyPr>
          <a:lstStyle/>
          <a:p>
            <a:r>
              <a:rPr lang="cs-CZ" sz="2000" b="1" dirty="0" smtClean="0"/>
              <a:t>+ PLUSY</a:t>
            </a:r>
          </a:p>
          <a:p>
            <a:endParaRPr lang="cs-CZ" sz="2000" b="1" dirty="0" smtClean="0"/>
          </a:p>
          <a:p>
            <a:pPr>
              <a:buFont typeface="Arial" pitchFamily="34" charset="0"/>
              <a:buChar char="•"/>
            </a:pPr>
            <a:r>
              <a:rPr lang="cs-CZ" sz="2000" dirty="0" smtClean="0"/>
              <a:t> Rychlé pro jednoduché reporty a příklady</a:t>
            </a:r>
          </a:p>
          <a:p>
            <a:pPr>
              <a:buFont typeface="Arial" pitchFamily="34" charset="0"/>
              <a:buChar char="•"/>
            </a:pPr>
            <a:r>
              <a:rPr lang="cs-CZ" sz="2000" dirty="0" smtClean="0"/>
              <a:t> Interaktivní</a:t>
            </a:r>
          </a:p>
          <a:p>
            <a:pPr>
              <a:buFont typeface="Arial" pitchFamily="34" charset="0"/>
              <a:buChar char="•"/>
            </a:pPr>
            <a:r>
              <a:rPr lang="cs-CZ" sz="2000" dirty="0" smtClean="0"/>
              <a:t> Flexibilní šířka</a:t>
            </a:r>
          </a:p>
          <a:p>
            <a:pPr>
              <a:buFont typeface="Arial" pitchFamily="34" charset="0"/>
              <a:buChar char="•"/>
            </a:pPr>
            <a:r>
              <a:rPr lang="cs-CZ" sz="2000" dirty="0" smtClean="0"/>
              <a:t> Snadné na naučení</a:t>
            </a:r>
          </a:p>
          <a:p>
            <a:pPr>
              <a:buFont typeface="Arial" pitchFamily="34" charset="0"/>
              <a:buChar char="•"/>
            </a:pPr>
            <a:r>
              <a:rPr lang="cs-CZ" sz="2000" dirty="0" smtClean="0"/>
              <a:t> Perfektní dokumentace</a:t>
            </a:r>
          </a:p>
          <a:p>
            <a:pPr>
              <a:buFont typeface="Arial" pitchFamily="34" charset="0"/>
              <a:buChar char="•"/>
            </a:pPr>
            <a:r>
              <a:rPr lang="cs-CZ" sz="2000" dirty="0" smtClean="0"/>
              <a:t> Lze spouštět lokálně i na serveru</a:t>
            </a:r>
          </a:p>
          <a:p>
            <a:pPr>
              <a:buFont typeface="Arial" pitchFamily="34" charset="0"/>
              <a:buChar char="•"/>
            </a:pPr>
            <a:r>
              <a:rPr lang="cs-CZ" sz="2000" dirty="0" smtClean="0"/>
              <a:t> Pouze R + </a:t>
            </a:r>
            <a:r>
              <a:rPr lang="cs-CZ" sz="2000" dirty="0" err="1" smtClean="0"/>
              <a:t>framework</a:t>
            </a:r>
            <a:endParaRPr lang="cs-CZ" sz="2000" dirty="0" smtClean="0"/>
          </a:p>
          <a:p>
            <a:pPr>
              <a:buFont typeface="Arial" pitchFamily="34" charset="0"/>
              <a:buChar char="•"/>
            </a:pPr>
            <a:endParaRPr lang="cs-CZ" sz="2000" dirty="0" smtClean="0"/>
          </a:p>
        </p:txBody>
      </p:sp>
      <p:sp>
        <p:nvSpPr>
          <p:cNvPr id="8" name="TextovéPole 7"/>
          <p:cNvSpPr txBox="1"/>
          <p:nvPr/>
        </p:nvSpPr>
        <p:spPr>
          <a:xfrm>
            <a:off x="4644008" y="1484784"/>
            <a:ext cx="4248472" cy="2862322"/>
          </a:xfrm>
          <a:prstGeom prst="rect">
            <a:avLst/>
          </a:prstGeom>
          <a:noFill/>
        </p:spPr>
        <p:txBody>
          <a:bodyPr wrap="square" rtlCol="0">
            <a:spAutoFit/>
          </a:bodyPr>
          <a:lstStyle/>
          <a:p>
            <a:r>
              <a:rPr lang="cs-CZ" sz="2000" b="1" dirty="0" smtClean="0"/>
              <a:t>- MÍNUSY</a:t>
            </a:r>
          </a:p>
          <a:p>
            <a:endParaRPr lang="cs-CZ" sz="2000" b="1" dirty="0" smtClean="0"/>
          </a:p>
          <a:p>
            <a:pPr>
              <a:buFont typeface="Arial" pitchFamily="34" charset="0"/>
              <a:buChar char="•"/>
            </a:pPr>
            <a:r>
              <a:rPr lang="cs-CZ" sz="2000" dirty="0" smtClean="0"/>
              <a:t> Musí se vložit do HTML stránky přes </a:t>
            </a:r>
            <a:r>
              <a:rPr lang="cs-CZ" sz="2000" dirty="0" err="1" smtClean="0"/>
              <a:t>iFrame</a:t>
            </a:r>
            <a:endParaRPr lang="cs-CZ" sz="2000" dirty="0" smtClean="0"/>
          </a:p>
          <a:p>
            <a:pPr>
              <a:buFont typeface="Arial" pitchFamily="34" charset="0"/>
              <a:buChar char="•"/>
            </a:pPr>
            <a:r>
              <a:rPr lang="cs-CZ" sz="2000" dirty="0" smtClean="0"/>
              <a:t> Není vhodné pro rozsáhlá aplikace</a:t>
            </a:r>
          </a:p>
          <a:p>
            <a:pPr>
              <a:buFont typeface="Arial" pitchFamily="34" charset="0"/>
              <a:buChar char="•"/>
            </a:pPr>
            <a:r>
              <a:rPr lang="cs-CZ" sz="2000" dirty="0" smtClean="0"/>
              <a:t> Pouze R + </a:t>
            </a:r>
            <a:r>
              <a:rPr lang="cs-CZ" sz="2000" dirty="0" err="1" smtClean="0"/>
              <a:t>framework</a:t>
            </a:r>
            <a:endParaRPr lang="cs-CZ" sz="2000" dirty="0" smtClean="0"/>
          </a:p>
          <a:p>
            <a:pPr>
              <a:buFont typeface="Arial" pitchFamily="34" charset="0"/>
              <a:buChar char="•"/>
            </a:pPr>
            <a:r>
              <a:rPr lang="cs-CZ" sz="2000" dirty="0" smtClean="0"/>
              <a:t> Má své limity, přes bude </a:t>
            </a:r>
            <a:r>
              <a:rPr lang="cs-CZ" sz="2000" dirty="0" err="1" smtClean="0"/>
              <a:t>težké</a:t>
            </a:r>
            <a:r>
              <a:rPr lang="cs-CZ" sz="2000" dirty="0" smtClean="0"/>
              <a:t> se dostávat (nabídka UI komponent, možnosti </a:t>
            </a:r>
            <a:r>
              <a:rPr lang="cs-CZ" sz="2000" dirty="0" err="1" smtClean="0"/>
              <a:t>customizace</a:t>
            </a:r>
            <a:r>
              <a:rPr lang="cs-CZ" sz="2000" dirty="0" smtClean="0"/>
              <a:t> vzhledu)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endParaRPr lang="en-US" sz="2800" dirty="0">
              <a:latin typeface="Trebuchet MS" pitchFamily="34" charset="0"/>
            </a:endParaRPr>
          </a:p>
        </p:txBody>
      </p:sp>
      <p:sp>
        <p:nvSpPr>
          <p:cNvPr id="7" name="TextovéPole 6"/>
          <p:cNvSpPr txBox="1"/>
          <p:nvPr/>
        </p:nvSpPr>
        <p:spPr>
          <a:xfrm>
            <a:off x="251520" y="1487681"/>
            <a:ext cx="8496944" cy="2862322"/>
          </a:xfrm>
          <a:prstGeom prst="rect">
            <a:avLst/>
          </a:prstGeom>
          <a:noFill/>
        </p:spPr>
        <p:txBody>
          <a:bodyPr wrap="square" rtlCol="0">
            <a:spAutoFit/>
          </a:bodyPr>
          <a:lstStyle/>
          <a:p>
            <a:pPr lvl="0">
              <a:buFont typeface="Arial" pitchFamily="34" charset="0"/>
              <a:buChar char="•"/>
            </a:pPr>
            <a:r>
              <a:rPr lang="cs-CZ" sz="2000" dirty="0" smtClean="0"/>
              <a:t> Vlastní implementace REST API k R-</a:t>
            </a:r>
            <a:r>
              <a:rPr lang="cs-CZ" sz="2000" dirty="0" err="1" smtClean="0"/>
              <a:t>kovým</a:t>
            </a:r>
            <a:r>
              <a:rPr lang="cs-CZ" sz="2000" dirty="0" smtClean="0"/>
              <a:t> funkcím a vlastním </a:t>
            </a:r>
            <a:r>
              <a:rPr lang="cs-CZ" sz="2000" dirty="0" err="1" smtClean="0"/>
              <a:t>scriptům</a:t>
            </a:r>
            <a:endParaRPr lang="cs-CZ" sz="2000" dirty="0" smtClean="0"/>
          </a:p>
          <a:p>
            <a:pPr lvl="0">
              <a:buFont typeface="Arial" pitchFamily="34" charset="0"/>
              <a:buChar char="•"/>
            </a:pPr>
            <a:r>
              <a:rPr lang="cs-CZ" sz="2000" dirty="0" smtClean="0"/>
              <a:t> Využívá </a:t>
            </a:r>
            <a:r>
              <a:rPr lang="cs-CZ" sz="2000" dirty="0" err="1" smtClean="0"/>
              <a:t>rApache</a:t>
            </a:r>
            <a:r>
              <a:rPr lang="cs-CZ" sz="2000" dirty="0" smtClean="0"/>
              <a:t> a </a:t>
            </a:r>
            <a:r>
              <a:rPr lang="cs-CZ" sz="2000" dirty="0" err="1" smtClean="0"/>
              <a:t>brew</a:t>
            </a:r>
            <a:endParaRPr lang="cs-CZ" sz="2000" dirty="0" smtClean="0"/>
          </a:p>
          <a:p>
            <a:pPr lvl="0">
              <a:buFont typeface="Arial" pitchFamily="34" charset="0"/>
              <a:buChar char="•"/>
            </a:pPr>
            <a:r>
              <a:rPr lang="cs-CZ" sz="2000" dirty="0" smtClean="0"/>
              <a:t> Komunikace přes HTTP protokol</a:t>
            </a:r>
          </a:p>
          <a:p>
            <a:pPr lvl="1">
              <a:buFont typeface="Arial" pitchFamily="34" charset="0"/>
              <a:buChar char="•"/>
            </a:pPr>
            <a:r>
              <a:rPr lang="cs-CZ" sz="2000" dirty="0" smtClean="0"/>
              <a:t> Předávání parametrů přes GET, POST, FILE</a:t>
            </a:r>
          </a:p>
          <a:p>
            <a:pPr lvl="0">
              <a:buFont typeface="Arial" pitchFamily="34" charset="0"/>
              <a:buChar char="•"/>
            </a:pPr>
            <a:r>
              <a:rPr lang="cs-CZ" sz="2000" dirty="0" smtClean="0"/>
              <a:t> Komunikační knihovna pro PHP a R</a:t>
            </a:r>
          </a:p>
          <a:p>
            <a:pPr lvl="1">
              <a:buFont typeface="Arial" pitchFamily="34" charset="0"/>
              <a:buChar char="•"/>
            </a:pPr>
            <a:r>
              <a:rPr lang="cs-CZ" sz="2000" dirty="0" smtClean="0"/>
              <a:t> Odstínění komunikačních překážek</a:t>
            </a:r>
          </a:p>
          <a:p>
            <a:pPr lvl="1">
              <a:buFont typeface="Arial" pitchFamily="34" charset="0"/>
              <a:buChar char="•"/>
            </a:pPr>
            <a:r>
              <a:rPr lang="cs-CZ" sz="2000" dirty="0" smtClean="0"/>
              <a:t> Podpora hlavních datových typů (včetně </a:t>
            </a:r>
            <a:r>
              <a:rPr lang="cs-CZ" sz="2000" dirty="0" err="1" smtClean="0"/>
              <a:t>Dataframe</a:t>
            </a:r>
            <a:r>
              <a:rPr lang="cs-CZ" sz="2000" dirty="0" smtClean="0"/>
              <a:t>)</a:t>
            </a:r>
          </a:p>
          <a:p>
            <a:pPr lvl="1">
              <a:buFont typeface="Arial" pitchFamily="34" charset="0"/>
              <a:buChar char="•"/>
            </a:pPr>
            <a:r>
              <a:rPr lang="cs-CZ" sz="2000" dirty="0" smtClean="0"/>
              <a:t> Podpora pro přenos obrázků a binárních dat</a:t>
            </a:r>
          </a:p>
          <a:p>
            <a:pPr lvl="1">
              <a:buFont typeface="Arial" pitchFamily="34" charset="0"/>
              <a:buChar char="•"/>
            </a:pPr>
            <a:r>
              <a:rPr lang="cs-CZ" sz="2000" dirty="0" smtClean="0"/>
              <a:t> Optimalizace komunikace pro velký objem dat (miliony záznamů)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endParaRPr lang="en-US" sz="2800" dirty="0">
              <a:latin typeface="Trebuchet MS" pitchFamily="34" charset="0"/>
            </a:endParaRPr>
          </a:p>
        </p:txBody>
      </p:sp>
      <p:sp>
        <p:nvSpPr>
          <p:cNvPr id="7" name="TextovéPole 6"/>
          <p:cNvSpPr txBox="1"/>
          <p:nvPr/>
        </p:nvSpPr>
        <p:spPr>
          <a:xfrm>
            <a:off x="251520" y="1487681"/>
            <a:ext cx="8496944" cy="2523768"/>
          </a:xfrm>
          <a:prstGeom prst="rect">
            <a:avLst/>
          </a:prstGeom>
          <a:noFill/>
        </p:spPr>
        <p:txBody>
          <a:bodyPr wrap="square" rtlCol="0">
            <a:spAutoFit/>
          </a:bodyPr>
          <a:lstStyle/>
          <a:p>
            <a:pPr lvl="0"/>
            <a:r>
              <a:rPr lang="cs-CZ" sz="2000" b="1" dirty="0" err="1" smtClean="0"/>
              <a:t>daniels.R</a:t>
            </a:r>
            <a:endParaRPr lang="cs-CZ" sz="2000" b="1" dirty="0" smtClean="0"/>
          </a:p>
          <a:p>
            <a:pPr lvl="0"/>
            <a:r>
              <a:rPr lang="cs-CZ" sz="2000" dirty="0" smtClean="0"/>
              <a:t/>
            </a:r>
            <a:br>
              <a:rPr lang="cs-CZ" sz="2000" dirty="0" smtClean="0"/>
            </a:br>
            <a:r>
              <a:rPr lang="cs-CZ" sz="1400" dirty="0" smtClean="0">
                <a:latin typeface="Courier New" pitchFamily="49" charset="0"/>
                <a:cs typeface="Courier New" pitchFamily="49" charset="0"/>
              </a:rPr>
              <a:t>### Definice funkce pro </a:t>
            </a:r>
            <a:r>
              <a:rPr lang="cs-CZ" sz="1400" dirty="0" err="1" smtClean="0">
                <a:latin typeface="Courier New" pitchFamily="49" charset="0"/>
                <a:cs typeface="Courier New" pitchFamily="49" charset="0"/>
              </a:rPr>
              <a:t>Danieluv</a:t>
            </a:r>
            <a:r>
              <a:rPr lang="cs-CZ" sz="1400" dirty="0" smtClean="0">
                <a:latin typeface="Courier New" pitchFamily="49" charset="0"/>
                <a:cs typeface="Courier New" pitchFamily="49" charset="0"/>
              </a:rPr>
              <a:t> test trendu (</a:t>
            </a:r>
            <a:r>
              <a:rPr lang="cs-CZ" sz="1400" dirty="0" err="1" smtClean="0">
                <a:latin typeface="Courier New" pitchFamily="49" charset="0"/>
                <a:cs typeface="Courier New" pitchFamily="49" charset="0"/>
              </a:rPr>
              <a:t>prvni</a:t>
            </a:r>
            <a:r>
              <a:rPr lang="cs-CZ" sz="1400" dirty="0" smtClean="0">
                <a:latin typeface="Courier New" pitchFamily="49" charset="0"/>
                <a:cs typeface="Courier New" pitchFamily="49" charset="0"/>
              </a:rPr>
              <a:t> prvek vektoru je roven </a:t>
            </a:r>
            <a:r>
              <a:rPr lang="cs-CZ" sz="1400" dirty="0" err="1" smtClean="0">
                <a:latin typeface="Courier New" pitchFamily="49" charset="0"/>
                <a:cs typeface="Courier New" pitchFamily="49" charset="0"/>
              </a:rPr>
              <a:t>korelacnimu</a:t>
            </a:r>
            <a:r>
              <a:rPr lang="cs-CZ" sz="1400" dirty="0" smtClean="0">
                <a:latin typeface="Courier New" pitchFamily="49" charset="0"/>
                <a:cs typeface="Courier New" pitchFamily="49" charset="0"/>
              </a:rPr>
              <a:t> koeficientu, druhy p-</a:t>
            </a:r>
            <a:r>
              <a:rPr lang="cs-CZ" sz="1400" dirty="0" err="1" smtClean="0">
                <a:latin typeface="Courier New" pitchFamily="49" charset="0"/>
                <a:cs typeface="Courier New" pitchFamily="49" charset="0"/>
              </a:rPr>
              <a:t>hodnote</a:t>
            </a:r>
            <a:r>
              <a:rPr lang="cs-CZ" sz="1400" dirty="0" smtClean="0">
                <a:latin typeface="Courier New" pitchFamily="49" charset="0"/>
                <a:cs typeface="Courier New" pitchFamily="49" charset="0"/>
              </a:rPr>
              <a:t>)</a:t>
            </a:r>
          </a:p>
          <a:p>
            <a:pPr lvl="0"/>
            <a:r>
              <a:rPr lang="cs-CZ" sz="1400" b="1" dirty="0" err="1" smtClean="0">
                <a:latin typeface="Courier New" pitchFamily="49" charset="0"/>
                <a:cs typeface="Courier New" pitchFamily="49" charset="0"/>
              </a:rPr>
              <a:t>dantest</a:t>
            </a:r>
            <a:r>
              <a:rPr lang="cs-CZ" sz="1400" b="1" dirty="0" smtClean="0">
                <a:latin typeface="Courier New" pitchFamily="49" charset="0"/>
                <a:cs typeface="Courier New" pitchFamily="49" charset="0"/>
              </a:rPr>
              <a:t>&lt;-</a:t>
            </a:r>
            <a:r>
              <a:rPr lang="cs-CZ" sz="1400" b="1" dirty="0" err="1" smtClean="0">
                <a:latin typeface="Courier New" pitchFamily="49" charset="0"/>
                <a:cs typeface="Courier New" pitchFamily="49" charset="0"/>
              </a:rPr>
              <a:t>function</a:t>
            </a:r>
            <a:r>
              <a:rPr lang="cs-CZ" sz="1400" b="1" dirty="0" smtClean="0">
                <a:latin typeface="Courier New" pitchFamily="49" charset="0"/>
                <a:cs typeface="Courier New" pitchFamily="49" charset="0"/>
              </a:rPr>
              <a:t>(x) </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dt</a:t>
            </a:r>
            <a:r>
              <a:rPr lang="cs-CZ" sz="1400" dirty="0" smtClean="0">
                <a:latin typeface="Courier New" pitchFamily="49" charset="0"/>
                <a:cs typeface="Courier New" pitchFamily="49" charset="0"/>
              </a:rPr>
              <a:t>&lt;-</a:t>
            </a:r>
            <a:r>
              <a:rPr lang="cs-CZ" sz="1400" dirty="0" err="1" smtClean="0">
                <a:latin typeface="Courier New" pitchFamily="49" charset="0"/>
                <a:cs typeface="Courier New" pitchFamily="49" charset="0"/>
              </a:rPr>
              <a:t>cor.test</a:t>
            </a:r>
            <a:r>
              <a:rPr lang="cs-CZ" sz="1400" dirty="0" smtClean="0">
                <a:latin typeface="Courier New" pitchFamily="49" charset="0"/>
                <a:cs typeface="Courier New" pitchFamily="49" charset="0"/>
              </a:rPr>
              <a:t>(x,</a:t>
            </a:r>
            <a:r>
              <a:rPr lang="cs-CZ" sz="1400" dirty="0" err="1" smtClean="0">
                <a:latin typeface="Courier New" pitchFamily="49" charset="0"/>
                <a:cs typeface="Courier New" pitchFamily="49" charset="0"/>
              </a:rPr>
              <a:t>seq</a:t>
            </a:r>
            <a:r>
              <a:rPr lang="cs-CZ" sz="1400" dirty="0" smtClean="0">
                <a:latin typeface="Courier New" pitchFamily="49" charset="0"/>
                <a:cs typeface="Courier New" pitchFamily="49" charset="0"/>
              </a:rPr>
              <a:t>(1:</a:t>
            </a:r>
            <a:r>
              <a:rPr lang="cs-CZ" sz="1400" dirty="0" err="1" smtClean="0">
                <a:latin typeface="Courier New" pitchFamily="49" charset="0"/>
                <a:cs typeface="Courier New" pitchFamily="49" charset="0"/>
              </a:rPr>
              <a:t>length</a:t>
            </a:r>
            <a:r>
              <a:rPr lang="cs-CZ" sz="1400" dirty="0" smtClean="0">
                <a:latin typeface="Courier New" pitchFamily="49" charset="0"/>
                <a:cs typeface="Courier New" pitchFamily="49" charset="0"/>
              </a:rPr>
              <a:t>(x)),</a:t>
            </a:r>
            <a:r>
              <a:rPr lang="cs-CZ" sz="1400" dirty="0" err="1" smtClean="0">
                <a:latin typeface="Courier New" pitchFamily="49" charset="0"/>
                <a:cs typeface="Courier New" pitchFamily="49" charset="0"/>
              </a:rPr>
              <a:t>method</a:t>
            </a:r>
            <a:r>
              <a:rPr lang="cs-CZ" sz="1400" dirty="0" smtClean="0">
                <a:latin typeface="Courier New" pitchFamily="49" charset="0"/>
                <a:cs typeface="Courier New" pitchFamily="49" charset="0"/>
              </a:rPr>
              <a:t> = c("</a:t>
            </a:r>
            <a:r>
              <a:rPr lang="cs-CZ" sz="1400" dirty="0" err="1" smtClean="0">
                <a:latin typeface="Courier New" pitchFamily="49" charset="0"/>
                <a:cs typeface="Courier New" pitchFamily="49" charset="0"/>
              </a:rPr>
              <a:t>spearman</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alternative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two.sided</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return</a:t>
            </a:r>
            <a:r>
              <a:rPr lang="cs-CZ" sz="1400" dirty="0" smtClean="0">
                <a:latin typeface="Courier New" pitchFamily="49" charset="0"/>
                <a:cs typeface="Courier New" pitchFamily="49" charset="0"/>
              </a:rPr>
              <a:t>(c(as.</a:t>
            </a:r>
            <a:r>
              <a:rPr lang="cs-CZ" sz="1400" dirty="0" err="1" smtClean="0">
                <a:latin typeface="Courier New" pitchFamily="49" charset="0"/>
                <a:cs typeface="Courier New" pitchFamily="49" charset="0"/>
              </a:rPr>
              <a:t>numeric</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dt</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estimate</a:t>
            </a:r>
            <a:r>
              <a:rPr lang="cs-CZ" sz="1400" dirty="0" smtClean="0">
                <a:latin typeface="Courier New" pitchFamily="49" charset="0"/>
                <a:cs typeface="Courier New" pitchFamily="49" charset="0"/>
              </a:rPr>
              <a:t>),as.</a:t>
            </a:r>
            <a:r>
              <a:rPr lang="cs-CZ" sz="1400" dirty="0" err="1" smtClean="0">
                <a:latin typeface="Courier New" pitchFamily="49" charset="0"/>
                <a:cs typeface="Courier New" pitchFamily="49" charset="0"/>
              </a:rPr>
              <a:t>numeric</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dt</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p.value</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a:t>
            </a:r>
          </a:p>
          <a:p>
            <a:pPr lvl="0"/>
            <a:endParaRPr lang="cs-CZ"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endParaRPr lang="en-US" sz="2800" dirty="0">
              <a:latin typeface="Trebuchet MS" pitchFamily="34" charset="0"/>
            </a:endParaRPr>
          </a:p>
        </p:txBody>
      </p:sp>
      <p:sp>
        <p:nvSpPr>
          <p:cNvPr id="7" name="TextovéPole 6"/>
          <p:cNvSpPr txBox="1"/>
          <p:nvPr/>
        </p:nvSpPr>
        <p:spPr>
          <a:xfrm>
            <a:off x="251520" y="1487681"/>
            <a:ext cx="8496944" cy="5016758"/>
          </a:xfrm>
          <a:prstGeom prst="rect">
            <a:avLst/>
          </a:prstGeom>
          <a:noFill/>
        </p:spPr>
        <p:txBody>
          <a:bodyPr wrap="square" rtlCol="0">
            <a:spAutoFit/>
          </a:bodyPr>
          <a:lstStyle/>
          <a:p>
            <a:pPr lvl="0"/>
            <a:r>
              <a:rPr lang="cs-CZ" sz="2000" b="1" dirty="0" err="1" smtClean="0"/>
              <a:t>daniels.rhtml</a:t>
            </a:r>
            <a:endParaRPr lang="cs-CZ" sz="2000" b="1" dirty="0" smtClean="0"/>
          </a:p>
          <a:p>
            <a:pPr lvl="0"/>
            <a:r>
              <a:rPr lang="cs-CZ" sz="2000" dirty="0" smtClean="0"/>
              <a:t/>
            </a:r>
            <a:br>
              <a:rPr lang="cs-CZ" sz="2000" dirty="0" smtClean="0"/>
            </a:br>
            <a:r>
              <a:rPr lang="cs-CZ" sz="1400" dirty="0" smtClean="0">
                <a:latin typeface="Courier New" pitchFamily="49" charset="0"/>
                <a:cs typeface="Courier New" pitchFamily="49" charset="0"/>
              </a:rPr>
              <a:t>&lt;%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rm</a:t>
            </a:r>
            <a:r>
              <a:rPr lang="cs-CZ" sz="1400" dirty="0" smtClean="0">
                <a:latin typeface="Courier New" pitchFamily="49" charset="0"/>
                <a:cs typeface="Courier New" pitchFamily="49" charset="0"/>
              </a:rPr>
              <a:t>(list=</a:t>
            </a:r>
            <a:r>
              <a:rPr lang="cs-CZ" sz="1400" dirty="0" err="1" smtClean="0">
                <a:latin typeface="Courier New" pitchFamily="49" charset="0"/>
                <a:cs typeface="Courier New" pitchFamily="49" charset="0"/>
              </a:rPr>
              <a:t>ls</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setContentType</a:t>
            </a:r>
            <a:r>
              <a:rPr lang="cs-CZ" sz="1400" dirty="0" smtClean="0">
                <a:latin typeface="Courier New" pitchFamily="49" charset="0"/>
                <a:cs typeface="Courier New" pitchFamily="49" charset="0"/>
              </a:rPr>
              <a:t>('text/</a:t>
            </a:r>
            <a:r>
              <a:rPr lang="cs-CZ" sz="1400" dirty="0" err="1" smtClean="0">
                <a:latin typeface="Courier New" pitchFamily="49" charset="0"/>
                <a:cs typeface="Courier New" pitchFamily="49" charset="0"/>
              </a:rPr>
              <a:t>html</a:t>
            </a:r>
            <a:r>
              <a:rPr lang="cs-CZ" sz="1400" dirty="0" smtClean="0">
                <a:latin typeface="Courier New" pitchFamily="49" charset="0"/>
                <a:cs typeface="Courier New" pitchFamily="49" charset="0"/>
              </a:rPr>
              <a:t>') </a:t>
            </a:r>
          </a:p>
          <a:p>
            <a:pPr lvl="0"/>
            <a:r>
              <a:rPr lang="cs-CZ" sz="1400" dirty="0" smtClean="0">
                <a:latin typeface="Courier New" pitchFamily="49" charset="0"/>
                <a:cs typeface="Courier New" pitchFamily="49" charset="0"/>
              </a:rPr>
              <a:t> 	</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library</a:t>
            </a:r>
            <a:r>
              <a:rPr lang="cs-CZ" sz="1400" dirty="0" smtClean="0">
                <a:latin typeface="Courier New" pitchFamily="49" charset="0"/>
                <a:cs typeface="Courier New" pitchFamily="49" charset="0"/>
              </a:rPr>
              <a:t>('RJSONIO'); </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library</a:t>
            </a:r>
            <a:r>
              <a:rPr lang="cs-CZ" sz="1400" dirty="0" smtClean="0">
                <a:latin typeface="Courier New" pitchFamily="49" charset="0"/>
                <a:cs typeface="Courier New" pitchFamily="49" charset="0"/>
              </a:rPr>
              <a:t>('base64enc');</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source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util</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frame.to.numeric.R</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source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util</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WrapUnwrapTransferObjects.R</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source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util</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fileToEncodedString.R</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source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daniels.R</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p>
          <a:p>
            <a:pPr lvl="0"/>
            <a:r>
              <a:rPr lang="cs-CZ" sz="1400" dirty="0" smtClean="0">
                <a:latin typeface="Courier New" pitchFamily="49" charset="0"/>
                <a:cs typeface="Courier New" pitchFamily="49" charset="0"/>
              </a:rPr>
              <a:t>	# </a:t>
            </a:r>
            <a:r>
              <a:rPr lang="cs-CZ" sz="1400" dirty="0" err="1" smtClean="0">
                <a:latin typeface="Courier New" pitchFamily="49" charset="0"/>
                <a:cs typeface="Courier New" pitchFamily="49" charset="0"/>
              </a:rPr>
              <a:t>get</a:t>
            </a:r>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parameters</a:t>
            </a:r>
            <a:endParaRPr lang="cs-CZ" sz="1400" dirty="0" smtClean="0">
              <a:latin typeface="Courier New" pitchFamily="49" charset="0"/>
              <a:cs typeface="Courier New" pitchFamily="49" charset="0"/>
            </a:endParaRPr>
          </a:p>
          <a:p>
            <a:pPr lvl="0"/>
            <a:r>
              <a:rPr lang="cs-CZ" sz="1400" dirty="0" smtClean="0">
                <a:latin typeface="Courier New" pitchFamily="49" charset="0"/>
                <a:cs typeface="Courier New" pitchFamily="49" charset="0"/>
              </a:rPr>
              <a:t> 	data = </a:t>
            </a:r>
            <a:r>
              <a:rPr lang="cs-CZ" sz="1400" dirty="0" err="1" smtClean="0">
                <a:latin typeface="Courier New" pitchFamily="49" charset="0"/>
                <a:cs typeface="Courier New" pitchFamily="49" charset="0"/>
              </a:rPr>
              <a:t>scan</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file</a:t>
            </a:r>
            <a:r>
              <a:rPr lang="cs-CZ" sz="1400" dirty="0" smtClean="0">
                <a:latin typeface="Courier New" pitchFamily="49" charset="0"/>
                <a:cs typeface="Courier New" pitchFamily="49" charset="0"/>
              </a:rPr>
              <a:t>=FILES$</a:t>
            </a:r>
            <a:r>
              <a:rPr lang="cs-CZ" sz="1400" dirty="0" err="1" smtClean="0">
                <a:latin typeface="Courier New" pitchFamily="49" charset="0"/>
                <a:cs typeface="Courier New" pitchFamily="49" charset="0"/>
              </a:rPr>
              <a:t>datafile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tmp</a:t>
            </a:r>
            <a:r>
              <a:rPr lang="cs-CZ" sz="1400" dirty="0" smtClean="0">
                <a:latin typeface="Courier New" pitchFamily="49" charset="0"/>
                <a:cs typeface="Courier New" pitchFamily="49" charset="0"/>
              </a:rPr>
              <a:t>_</a:t>
            </a:r>
            <a:r>
              <a:rPr lang="cs-CZ" sz="1400" dirty="0" err="1" smtClean="0">
                <a:latin typeface="Courier New" pitchFamily="49" charset="0"/>
                <a:cs typeface="Courier New" pitchFamily="49" charset="0"/>
              </a:rPr>
              <a:t>name</a:t>
            </a:r>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sep</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outputMode</a:t>
            </a:r>
            <a:r>
              <a:rPr lang="cs-CZ" sz="1400" dirty="0" smtClean="0">
                <a:latin typeface="Courier New" pitchFamily="49" charset="0"/>
                <a:cs typeface="Courier New" pitchFamily="49" charset="0"/>
              </a:rPr>
              <a:t> = </a:t>
            </a:r>
            <a:r>
              <a:rPr lang="cs-CZ" sz="1400" dirty="0" err="1" smtClean="0">
                <a:latin typeface="Courier New" pitchFamily="49" charset="0"/>
                <a:cs typeface="Courier New" pitchFamily="49" charset="0"/>
              </a:rPr>
              <a:t>unwrap</a:t>
            </a:r>
            <a:r>
              <a:rPr lang="cs-CZ" sz="1400" dirty="0" smtClean="0">
                <a:latin typeface="Courier New" pitchFamily="49" charset="0"/>
                <a:cs typeface="Courier New" pitchFamily="49" charset="0"/>
              </a:rPr>
              <a:t>(POST$</a:t>
            </a:r>
            <a:r>
              <a:rPr lang="cs-CZ" sz="1400" dirty="0" err="1" smtClean="0">
                <a:latin typeface="Courier New" pitchFamily="49" charset="0"/>
                <a:cs typeface="Courier New" pitchFamily="49" charset="0"/>
              </a:rPr>
              <a:t>outputMode</a:t>
            </a:r>
            <a:r>
              <a:rPr lang="cs-CZ" sz="1400" dirty="0" smtClean="0">
                <a:latin typeface="Courier New" pitchFamily="49" charset="0"/>
                <a:cs typeface="Courier New" pitchFamily="49" charset="0"/>
              </a:rPr>
              <a:t>); </a:t>
            </a:r>
          </a:p>
          <a:p>
            <a:pPr lvl="0"/>
            <a:r>
              <a:rPr lang="cs-CZ" sz="1400" dirty="0" smtClean="0">
                <a:latin typeface="Courier New" pitchFamily="49" charset="0"/>
                <a:cs typeface="Courier New" pitchFamily="49" charset="0"/>
              </a:rPr>
              <a:t> 	</a:t>
            </a:r>
          </a:p>
          <a:p>
            <a:pPr lvl="0"/>
            <a:r>
              <a:rPr lang="cs-CZ" sz="1400" dirty="0" smtClean="0">
                <a:latin typeface="Courier New" pitchFamily="49" charset="0"/>
                <a:cs typeface="Courier New" pitchFamily="49" charset="0"/>
              </a:rPr>
              <a:t> 	# </a:t>
            </a:r>
            <a:r>
              <a:rPr lang="cs-CZ" sz="1400" dirty="0" err="1" smtClean="0">
                <a:latin typeface="Courier New" pitchFamily="49" charset="0"/>
                <a:cs typeface="Courier New" pitchFamily="49" charset="0"/>
              </a:rPr>
              <a:t>calculate</a:t>
            </a:r>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result</a:t>
            </a:r>
            <a:endParaRPr lang="cs-CZ" sz="1400" dirty="0" smtClean="0">
              <a:latin typeface="Courier New" pitchFamily="49" charset="0"/>
              <a:cs typeface="Courier New" pitchFamily="49" charset="0"/>
            </a:endParaRPr>
          </a:p>
          <a:p>
            <a:pPr lvl="0"/>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result</a:t>
            </a:r>
            <a:r>
              <a:rPr lang="cs-CZ" sz="1400" dirty="0" smtClean="0">
                <a:latin typeface="Courier New" pitchFamily="49" charset="0"/>
                <a:cs typeface="Courier New" pitchFamily="49" charset="0"/>
              </a:rPr>
              <a:t> = </a:t>
            </a:r>
            <a:r>
              <a:rPr lang="cs-CZ" sz="1400" b="1" dirty="0" err="1" smtClean="0">
                <a:latin typeface="Courier New" pitchFamily="49" charset="0"/>
                <a:cs typeface="Courier New" pitchFamily="49" charset="0"/>
              </a:rPr>
              <a:t>dantest</a:t>
            </a:r>
            <a:r>
              <a:rPr lang="cs-CZ" sz="1400" b="1" dirty="0" smtClean="0">
                <a:latin typeface="Courier New" pitchFamily="49" charset="0"/>
                <a:cs typeface="Courier New" pitchFamily="49" charset="0"/>
              </a:rPr>
              <a:t>(data)</a:t>
            </a:r>
            <a:r>
              <a:rPr lang="cs-CZ" sz="1400" dirty="0" smtClean="0">
                <a:latin typeface="Courier New" pitchFamily="49" charset="0"/>
                <a:cs typeface="Courier New" pitchFamily="49" charset="0"/>
              </a:rPr>
              <a:t>;</a:t>
            </a:r>
          </a:p>
          <a:p>
            <a:pPr lvl="0"/>
            <a:r>
              <a:rPr lang="cs-CZ" sz="1400" dirty="0" smtClean="0">
                <a:latin typeface="Courier New" pitchFamily="49" charset="0"/>
                <a:cs typeface="Courier New" pitchFamily="49" charset="0"/>
              </a:rPr>
              <a:t> 	</a:t>
            </a:r>
          </a:p>
          <a:p>
            <a:pPr lvl="0"/>
            <a:r>
              <a:rPr lang="cs-CZ" sz="1400" dirty="0" smtClean="0">
                <a:latin typeface="Courier New" pitchFamily="49" charset="0"/>
                <a:cs typeface="Courier New" pitchFamily="49" charset="0"/>
              </a:rPr>
              <a:t>%&gt;</a:t>
            </a:r>
          </a:p>
          <a:p>
            <a:pPr lvl="0"/>
            <a:r>
              <a:rPr lang="cs-CZ" sz="1400" dirty="0" smtClean="0">
                <a:latin typeface="Courier New" pitchFamily="49" charset="0"/>
                <a:cs typeface="Courier New" pitchFamily="49" charset="0"/>
              </a:rPr>
              <a:t>&lt;%= </a:t>
            </a:r>
            <a:r>
              <a:rPr lang="cs-CZ" sz="1400" dirty="0" err="1" smtClean="0">
                <a:latin typeface="Courier New" pitchFamily="49" charset="0"/>
                <a:cs typeface="Courier New" pitchFamily="49" charset="0"/>
              </a:rPr>
              <a:t>serialize</a:t>
            </a:r>
            <a:r>
              <a:rPr lang="cs-CZ" sz="1400" dirty="0" smtClean="0">
                <a:latin typeface="Courier New" pitchFamily="49" charset="0"/>
                <a:cs typeface="Courier New" pitchFamily="49" charset="0"/>
              </a:rPr>
              <a:t>(</a:t>
            </a:r>
            <a:r>
              <a:rPr lang="cs-CZ" sz="1400" dirty="0" err="1" smtClean="0">
                <a:latin typeface="Courier New" pitchFamily="49" charset="0"/>
                <a:cs typeface="Courier New" pitchFamily="49" charset="0"/>
              </a:rPr>
              <a:t>result</a:t>
            </a:r>
            <a:r>
              <a:rPr lang="cs-CZ" sz="1400" dirty="0" smtClean="0">
                <a:latin typeface="Courier New" pitchFamily="49" charset="0"/>
                <a:cs typeface="Courier New" pitchFamily="49" charset="0"/>
              </a:rPr>
              <a:t>, </a:t>
            </a:r>
            <a:r>
              <a:rPr lang="cs-CZ" sz="1400" dirty="0" err="1" smtClean="0">
                <a:latin typeface="Courier New" pitchFamily="49" charset="0"/>
                <a:cs typeface="Courier New" pitchFamily="49" charset="0"/>
              </a:rPr>
              <a:t>outputMode</a:t>
            </a:r>
            <a:r>
              <a:rPr lang="cs-CZ" sz="1400" dirty="0" smtClean="0">
                <a:latin typeface="Courier New" pitchFamily="49" charset="0"/>
                <a:cs typeface="Courier New" pitchFamily="49" charset="0"/>
              </a:rPr>
              <a:t>) %&gt;</a:t>
            </a:r>
            <a:endParaRPr lang="cs-CZ"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endParaRPr lang="en-US" sz="2800" dirty="0">
              <a:latin typeface="Trebuchet MS" pitchFamily="34" charset="0"/>
            </a:endParaRPr>
          </a:p>
        </p:txBody>
      </p:sp>
      <p:sp>
        <p:nvSpPr>
          <p:cNvPr id="7" name="TextovéPole 6"/>
          <p:cNvSpPr txBox="1"/>
          <p:nvPr/>
        </p:nvSpPr>
        <p:spPr>
          <a:xfrm>
            <a:off x="251520" y="1348800"/>
            <a:ext cx="8496944" cy="5509200"/>
          </a:xfrm>
          <a:prstGeom prst="rect">
            <a:avLst/>
          </a:prstGeom>
          <a:noFill/>
        </p:spPr>
        <p:txBody>
          <a:bodyPr wrap="square" rtlCol="0">
            <a:spAutoFit/>
          </a:bodyPr>
          <a:lstStyle/>
          <a:p>
            <a:pPr lvl="0"/>
            <a:r>
              <a:rPr lang="cs-CZ" sz="2000" b="1" dirty="0" err="1" smtClean="0"/>
              <a:t>DanielsService.php</a:t>
            </a:r>
            <a:endParaRPr lang="cs-CZ" sz="2000" b="1" dirty="0" smtClean="0"/>
          </a:p>
          <a:p>
            <a:r>
              <a:rPr lang="cs-CZ" sz="2000" dirty="0" smtClean="0"/>
              <a:t/>
            </a:r>
            <a:br>
              <a:rPr lang="cs-CZ" sz="2000" dirty="0" smtClean="0"/>
            </a:br>
            <a:r>
              <a:rPr lang="cs-CZ" sz="1200" dirty="0" err="1" smtClean="0">
                <a:latin typeface="Courier New" pitchFamily="49" charset="0"/>
                <a:cs typeface="Courier New" pitchFamily="49" charset="0"/>
              </a:rPr>
              <a:t>class</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DanielsService</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implements</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RCall</a:t>
            </a:r>
            <a:endParaRPr lang="cs-CZ" sz="1200" dirty="0" smtClean="0">
              <a:latin typeface="Courier New" pitchFamily="49" charset="0"/>
              <a:cs typeface="Courier New" pitchFamily="49" charset="0"/>
            </a:endParaRP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	// …</a:t>
            </a:r>
          </a:p>
          <a:p>
            <a:endParaRPr lang="cs-CZ" sz="1200" dirty="0" smtClean="0">
              <a:latin typeface="Courier New" pitchFamily="49" charset="0"/>
              <a:cs typeface="Courier New" pitchFamily="49" charset="0"/>
            </a:endParaRP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	 * (non-</a:t>
            </a:r>
            <a:r>
              <a:rPr lang="cs-CZ" sz="1200" dirty="0" err="1" smtClean="0">
                <a:latin typeface="Courier New" pitchFamily="49" charset="0"/>
                <a:cs typeface="Courier New" pitchFamily="49" charset="0"/>
              </a:rPr>
              <a:t>PHPdoc</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see</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cz</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muni</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iba</a:t>
            </a:r>
            <a:r>
              <a:rPr lang="cs-CZ" sz="1200" dirty="0" smtClean="0">
                <a:latin typeface="Courier New" pitchFamily="49" charset="0"/>
                <a:cs typeface="Courier New" pitchFamily="49" charset="0"/>
              </a:rPr>
              <a:t>\r\</a:t>
            </a:r>
            <a:r>
              <a:rPr lang="cs-CZ" sz="1200" dirty="0" err="1" smtClean="0">
                <a:latin typeface="Courier New" pitchFamily="49" charset="0"/>
                <a:cs typeface="Courier New" pitchFamily="49" charset="0"/>
              </a:rPr>
              <a:t>RCall</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call</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return</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array</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dvouprvkove</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asociativni</a:t>
            </a:r>
            <a:r>
              <a:rPr lang="cs-CZ" sz="1200" dirty="0" smtClean="0">
                <a:latin typeface="Courier New" pitchFamily="49" charset="0"/>
                <a:cs typeface="Courier New" pitchFamily="49" charset="0"/>
              </a:rPr>
              <a:t> pole - </a:t>
            </a:r>
            <a:r>
              <a:rPr lang="cs-CZ" sz="1200" dirty="0" err="1" smtClean="0">
                <a:latin typeface="Courier New" pitchFamily="49" charset="0"/>
                <a:cs typeface="Courier New" pitchFamily="49" charset="0"/>
              </a:rPr>
              <a:t>prvni</a:t>
            </a:r>
            <a:r>
              <a:rPr lang="cs-CZ" sz="1200" dirty="0" smtClean="0">
                <a:latin typeface="Courier New" pitchFamily="49" charset="0"/>
                <a:cs typeface="Courier New" pitchFamily="49" charset="0"/>
              </a:rPr>
              <a:t> prvek vektoru je roven </a:t>
            </a:r>
            <a:r>
              <a:rPr lang="cs-CZ" sz="1200" dirty="0" err="1" smtClean="0">
                <a:latin typeface="Courier New" pitchFamily="49" charset="0"/>
                <a:cs typeface="Courier New" pitchFamily="49" charset="0"/>
              </a:rPr>
              <a:t>korelacnimu</a:t>
            </a:r>
            <a:r>
              <a:rPr lang="cs-CZ" sz="1200" dirty="0" smtClean="0">
                <a:latin typeface="Courier New" pitchFamily="49" charset="0"/>
                <a:cs typeface="Courier New" pitchFamily="49" charset="0"/>
              </a:rPr>
              <a:t> koeficientu, druhy p-</a:t>
            </a:r>
            <a:r>
              <a:rPr lang="cs-CZ" sz="1200" dirty="0" err="1" smtClean="0">
                <a:latin typeface="Courier New" pitchFamily="49" charset="0"/>
                <a:cs typeface="Courier New" pitchFamily="49" charset="0"/>
              </a:rPr>
              <a:t>hodnote</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array</a:t>
            </a:r>
            <a:r>
              <a:rPr lang="cs-CZ" sz="1200" dirty="0" smtClean="0">
                <a:latin typeface="Courier New" pitchFamily="49" charset="0"/>
                <a:cs typeface="Courier New" pitchFamily="49" charset="0"/>
              </a:rPr>
              <a:t>["r"], </a:t>
            </a:r>
            <a:r>
              <a:rPr lang="cs-CZ" sz="1200" dirty="0" err="1" smtClean="0">
                <a:latin typeface="Courier New" pitchFamily="49" charset="0"/>
                <a:cs typeface="Courier New" pitchFamily="49" charset="0"/>
              </a:rPr>
              <a:t>array</a:t>
            </a:r>
            <a:r>
              <a:rPr lang="cs-CZ" sz="1200" dirty="0" smtClean="0">
                <a:latin typeface="Courier New" pitchFamily="49" charset="0"/>
                <a:cs typeface="Courier New" pitchFamily="49" charset="0"/>
              </a:rPr>
              <a:t>["p"])</a:t>
            </a: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	public </a:t>
            </a:r>
            <a:r>
              <a:rPr lang="cs-CZ" sz="1200" dirty="0" err="1" smtClean="0">
                <a:latin typeface="Courier New" pitchFamily="49" charset="0"/>
                <a:cs typeface="Courier New" pitchFamily="49" charset="0"/>
              </a:rPr>
              <a:t>function</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call</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atributes</a:t>
            </a:r>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array</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atributes</a:t>
            </a:r>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new</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RCallAtribute</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datafile</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this</a:t>
            </a:r>
            <a:r>
              <a:rPr lang="cs-CZ" sz="1200" dirty="0" smtClean="0">
                <a:latin typeface="Courier New" pitchFamily="49" charset="0"/>
                <a:cs typeface="Courier New" pitchFamily="49" charset="0"/>
              </a:rPr>
              <a:t>-&gt;data, </a:t>
            </a:r>
            <a:r>
              <a:rPr lang="cs-CZ" sz="1200" dirty="0" err="1" smtClean="0">
                <a:latin typeface="Courier New" pitchFamily="49" charset="0"/>
                <a:cs typeface="Courier New" pitchFamily="49" charset="0"/>
              </a:rPr>
              <a:t>RCallAtribute</a:t>
            </a:r>
            <a:r>
              <a:rPr lang="cs-CZ" sz="1200" dirty="0" smtClean="0">
                <a:latin typeface="Courier New" pitchFamily="49" charset="0"/>
                <a:cs typeface="Courier New" pitchFamily="49" charset="0"/>
              </a:rPr>
              <a:t>::TYPE_OBJECT, </a:t>
            </a:r>
            <a:r>
              <a:rPr lang="cs-CZ" sz="1200" dirty="0" err="1" smtClean="0">
                <a:latin typeface="Courier New" pitchFamily="49" charset="0"/>
                <a:cs typeface="Courier New" pitchFamily="49" charset="0"/>
              </a:rPr>
              <a:t>TransferMethod</a:t>
            </a:r>
            <a:r>
              <a:rPr lang="cs-CZ" sz="1200" dirty="0" smtClean="0">
                <a:latin typeface="Courier New" pitchFamily="49" charset="0"/>
                <a:cs typeface="Courier New" pitchFamily="49" charset="0"/>
              </a:rPr>
              <a:t>::POST_FILE);</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atributes</a:t>
            </a:r>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new</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RCallAtribute</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outputMode</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RCallOutputMode</a:t>
            </a:r>
            <a:r>
              <a:rPr lang="cs-CZ" sz="1200" dirty="0" smtClean="0">
                <a:latin typeface="Courier New" pitchFamily="49" charset="0"/>
                <a:cs typeface="Courier New" pitchFamily="49" charset="0"/>
              </a:rPr>
              <a:t>::OUTPUT_MODE_WRAP, </a:t>
            </a:r>
            <a:r>
              <a:rPr lang="cs-CZ" sz="1200" dirty="0" err="1" smtClean="0">
                <a:latin typeface="Courier New" pitchFamily="49" charset="0"/>
                <a:cs typeface="Courier New" pitchFamily="49" charset="0"/>
              </a:rPr>
              <a:t>RCallAtribute</a:t>
            </a:r>
            <a:r>
              <a:rPr lang="cs-CZ" sz="1200" dirty="0" smtClean="0">
                <a:latin typeface="Courier New" pitchFamily="49" charset="0"/>
                <a:cs typeface="Courier New" pitchFamily="49" charset="0"/>
              </a:rPr>
              <a:t>::TYPE_STRING, </a:t>
            </a:r>
            <a:r>
              <a:rPr lang="cs-CZ" sz="1200" dirty="0" err="1" smtClean="0">
                <a:latin typeface="Courier New" pitchFamily="49" charset="0"/>
                <a:cs typeface="Courier New" pitchFamily="49" charset="0"/>
              </a:rPr>
              <a:t>TransferMethod</a:t>
            </a:r>
            <a:r>
              <a:rPr lang="cs-CZ" sz="1200" dirty="0" smtClean="0">
                <a:latin typeface="Courier New" pitchFamily="49" charset="0"/>
                <a:cs typeface="Courier New" pitchFamily="49" charset="0"/>
              </a:rPr>
              <a:t>::POST_PARAM);</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callUtil</a:t>
            </a:r>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new</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RCallUtil</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RServicesConfig</a:t>
            </a:r>
            <a:r>
              <a:rPr lang="cs-CZ" sz="1200" dirty="0" smtClean="0">
                <a:latin typeface="Courier New" pitchFamily="49" charset="0"/>
                <a:cs typeface="Courier New" pitchFamily="49" charset="0"/>
              </a:rPr>
              <a:t>::R_ENGINE_</a:t>
            </a:r>
            <a:r>
              <a:rPr lang="cs-CZ" sz="1200" dirty="0" err="1" smtClean="0">
                <a:latin typeface="Courier New" pitchFamily="49" charset="0"/>
                <a:cs typeface="Courier New" pitchFamily="49" charset="0"/>
              </a:rPr>
              <a:t>URI.self</a:t>
            </a:r>
            <a:r>
              <a:rPr lang="cs-CZ" sz="1200" dirty="0" smtClean="0">
                <a:latin typeface="Courier New" pitchFamily="49" charset="0"/>
                <a:cs typeface="Courier New" pitchFamily="49" charset="0"/>
              </a:rPr>
              <a:t>::$</a:t>
            </a:r>
            <a:r>
              <a:rPr lang="cs-CZ" sz="1200" dirty="0" err="1" smtClean="0">
                <a:latin typeface="Courier New" pitchFamily="49" charset="0"/>
                <a:cs typeface="Courier New" pitchFamily="49" charset="0"/>
              </a:rPr>
              <a:t>serviceURI</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atributes</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result</a:t>
            </a:r>
            <a:r>
              <a:rPr lang="cs-CZ" sz="1200" dirty="0" smtClean="0">
                <a:latin typeface="Courier New" pitchFamily="49" charset="0"/>
                <a:cs typeface="Courier New" pitchFamily="49" charset="0"/>
              </a:rPr>
              <a:t> = $</a:t>
            </a:r>
            <a:r>
              <a:rPr lang="cs-CZ" sz="1200" dirty="0" err="1" smtClean="0">
                <a:latin typeface="Courier New" pitchFamily="49" charset="0"/>
                <a:cs typeface="Courier New" pitchFamily="49" charset="0"/>
              </a:rPr>
              <a:t>callUtil</a:t>
            </a:r>
            <a:r>
              <a:rPr lang="cs-CZ" sz="1200" dirty="0" smtClean="0">
                <a:latin typeface="Courier New" pitchFamily="49" charset="0"/>
                <a:cs typeface="Courier New" pitchFamily="49" charset="0"/>
              </a:rPr>
              <a:t>-&gt;</a:t>
            </a:r>
            <a:r>
              <a:rPr lang="cs-CZ" sz="1200" dirty="0" err="1" smtClean="0">
                <a:latin typeface="Courier New" pitchFamily="49" charset="0"/>
                <a:cs typeface="Courier New" pitchFamily="49" charset="0"/>
              </a:rPr>
              <a:t>call</a:t>
            </a:r>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return</a:t>
            </a:r>
            <a:r>
              <a:rPr lang="cs-CZ" sz="1200" dirty="0" smtClean="0">
                <a:latin typeface="Courier New" pitchFamily="49" charset="0"/>
                <a:cs typeface="Courier New" pitchFamily="49" charset="0"/>
              </a:rPr>
              <a:t> </a:t>
            </a:r>
            <a:r>
              <a:rPr lang="cs-CZ" sz="1200" dirty="0" err="1" smtClean="0">
                <a:latin typeface="Courier New" pitchFamily="49" charset="0"/>
                <a:cs typeface="Courier New" pitchFamily="49" charset="0"/>
              </a:rPr>
              <a:t>array</a:t>
            </a:r>
            <a:r>
              <a:rPr lang="cs-CZ" sz="1200" dirty="0" smtClean="0">
                <a:latin typeface="Courier New" pitchFamily="49" charset="0"/>
                <a:cs typeface="Courier New" pitchFamily="49" charset="0"/>
              </a:rPr>
              <a:t>("r"=&gt;$</a:t>
            </a:r>
            <a:r>
              <a:rPr lang="cs-CZ" sz="1200" dirty="0" err="1" smtClean="0">
                <a:latin typeface="Courier New" pitchFamily="49" charset="0"/>
                <a:cs typeface="Courier New" pitchFamily="49" charset="0"/>
              </a:rPr>
              <a:t>result</a:t>
            </a:r>
            <a:r>
              <a:rPr lang="cs-CZ" sz="1200" dirty="0" smtClean="0">
                <a:latin typeface="Courier New" pitchFamily="49" charset="0"/>
                <a:cs typeface="Courier New" pitchFamily="49" charset="0"/>
              </a:rPr>
              <a:t>[0], "p"=&gt;$</a:t>
            </a:r>
            <a:r>
              <a:rPr lang="cs-CZ" sz="1200" dirty="0" err="1" smtClean="0">
                <a:latin typeface="Courier New" pitchFamily="49" charset="0"/>
                <a:cs typeface="Courier New" pitchFamily="49" charset="0"/>
              </a:rPr>
              <a:t>result</a:t>
            </a:r>
            <a:r>
              <a:rPr lang="cs-CZ" sz="1200" dirty="0" smtClean="0">
                <a:latin typeface="Courier New" pitchFamily="49" charset="0"/>
                <a:cs typeface="Courier New" pitchFamily="49" charset="0"/>
              </a:rPr>
              <a:t>[1]);</a:t>
            </a: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	</a:t>
            </a:r>
          </a:p>
          <a:p>
            <a:r>
              <a:rPr lang="cs-CZ" sz="1200" dirty="0" smtClean="0">
                <a:latin typeface="Courier New" pitchFamily="49" charset="0"/>
                <a:cs typeface="Courier New" pitchFamily="49" charset="0"/>
              </a:rPr>
              <a:t>}</a:t>
            </a:r>
          </a:p>
          <a:p>
            <a:r>
              <a:rPr lang="cs-CZ" sz="1200" dirty="0" smtClean="0">
                <a:latin typeface="Courier New" pitchFamily="49" charset="0"/>
                <a:cs typeface="Courier New" pitchFamily="49" charset="0"/>
              </a:rPr>
              <a:t>?&gt;</a:t>
            </a:r>
            <a:endParaRPr lang="cs-CZ"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endParaRPr lang="en-US" sz="2800" dirty="0">
              <a:latin typeface="Trebuchet MS" pitchFamily="34" charset="0"/>
            </a:endParaRPr>
          </a:p>
        </p:txBody>
      </p:sp>
      <p:sp>
        <p:nvSpPr>
          <p:cNvPr id="7" name="TextovéPole 6"/>
          <p:cNvSpPr txBox="1"/>
          <p:nvPr/>
        </p:nvSpPr>
        <p:spPr>
          <a:xfrm>
            <a:off x="251520" y="1348800"/>
            <a:ext cx="8496944" cy="4154984"/>
          </a:xfrm>
          <a:prstGeom prst="rect">
            <a:avLst/>
          </a:prstGeom>
          <a:noFill/>
        </p:spPr>
        <p:txBody>
          <a:bodyPr wrap="square" rtlCol="0">
            <a:spAutoFit/>
          </a:bodyPr>
          <a:lstStyle/>
          <a:p>
            <a:pPr lvl="0"/>
            <a:r>
              <a:rPr lang="cs-CZ" sz="2000" b="1" dirty="0" err="1" smtClean="0"/>
              <a:t>Danial</a:t>
            </a:r>
            <a:r>
              <a:rPr lang="cs-CZ" sz="2000" b="1" dirty="0" smtClean="0"/>
              <a:t>  Použití v aplikačním kódu</a:t>
            </a:r>
          </a:p>
          <a:p>
            <a:r>
              <a:rPr lang="cs-CZ" sz="2000" dirty="0" smtClean="0"/>
              <a:t/>
            </a:r>
            <a:br>
              <a:rPr lang="cs-CZ" sz="2000" dirty="0" smtClean="0"/>
            </a:br>
            <a:endParaRPr lang="cs-CZ" sz="2000" dirty="0" smtClean="0"/>
          </a:p>
          <a:p>
            <a:r>
              <a:rPr lang="en-US" sz="1200" dirty="0" smtClean="0">
                <a:latin typeface="Courier New" pitchFamily="49" charset="0"/>
                <a:cs typeface="Courier New" pitchFamily="49" charset="0"/>
              </a:rPr>
              <a:t>&lt;?</a:t>
            </a:r>
            <a:r>
              <a:rPr lang="en-US" sz="1200" dirty="0" err="1" smtClean="0">
                <a:latin typeface="Courier New" pitchFamily="49" charset="0"/>
                <a:cs typeface="Courier New" pitchFamily="49" charset="0"/>
              </a:rPr>
              <a:t>php</a:t>
            </a:r>
            <a:endParaRPr lang="en-US" sz="1200" dirty="0" smtClean="0">
              <a:latin typeface="Courier New" pitchFamily="49" charset="0"/>
              <a:cs typeface="Courier New" pitchFamily="49" charset="0"/>
            </a:endParaRP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t>
            </a:r>
            <a:r>
              <a:rPr lang="cs-CZ" sz="1200" dirty="0" smtClean="0">
                <a:latin typeface="Courier New" pitchFamily="49" charset="0"/>
                <a:cs typeface="Courier New" pitchFamily="49" charset="0"/>
              </a:rPr>
              <a:t>nějaká testovací data</a:t>
            </a:r>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$this-&gt;</a:t>
            </a:r>
            <a:r>
              <a:rPr lang="en-US" sz="1200" dirty="0" err="1" smtClean="0">
                <a:latin typeface="Courier New" pitchFamily="49" charset="0"/>
                <a:cs typeface="Courier New" pitchFamily="49" charset="0"/>
              </a:rPr>
              <a:t>testData</a:t>
            </a:r>
            <a:r>
              <a:rPr lang="en-US" sz="1200" dirty="0" smtClean="0">
                <a:latin typeface="Courier New" pitchFamily="49" charset="0"/>
                <a:cs typeface="Courier New" pitchFamily="49" charset="0"/>
              </a:rPr>
              <a:t>;</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public function </a:t>
            </a:r>
            <a:r>
              <a:rPr lang="en-US" sz="1200" dirty="0" err="1" smtClean="0">
                <a:latin typeface="Courier New" pitchFamily="49" charset="0"/>
                <a:cs typeface="Courier New" pitchFamily="49" charset="0"/>
              </a:rPr>
              <a:t>danielsAction</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$service = new </a:t>
            </a:r>
            <a:r>
              <a:rPr lang="en-US" sz="1200" dirty="0" err="1" smtClean="0">
                <a:latin typeface="Courier New" pitchFamily="49" charset="0"/>
                <a:cs typeface="Courier New" pitchFamily="49" charset="0"/>
              </a:rPr>
              <a:t>DanielsService</a:t>
            </a:r>
            <a:r>
              <a:rPr lang="en-US" sz="1200" dirty="0" smtClean="0">
                <a:latin typeface="Courier New" pitchFamily="49" charset="0"/>
                <a:cs typeface="Courier New" pitchFamily="49" charset="0"/>
              </a:rPr>
              <a:t>($this-&gt;</a:t>
            </a:r>
            <a:r>
              <a:rPr lang="en-US" sz="1200" dirty="0" err="1" smtClean="0">
                <a:latin typeface="Courier New" pitchFamily="49" charset="0"/>
                <a:cs typeface="Courier New" pitchFamily="49" charset="0"/>
              </a:rPr>
              <a:t>testData</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b="1" dirty="0" smtClean="0">
                <a:latin typeface="Courier New" pitchFamily="49" charset="0"/>
                <a:cs typeface="Courier New" pitchFamily="49" charset="0"/>
              </a:rPr>
              <a:t>$result = $service-&gt;call(); </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return array("result" =&gt; </a:t>
            </a:r>
            <a:r>
              <a:rPr lang="en-US" sz="1200" dirty="0" err="1" smtClean="0">
                <a:latin typeface="Courier New" pitchFamily="49" charset="0"/>
                <a:cs typeface="Courier New" pitchFamily="49" charset="0"/>
              </a:rPr>
              <a:t>print_r</a:t>
            </a:r>
            <a:r>
              <a:rPr lang="en-US" sz="1200" dirty="0" smtClean="0">
                <a:latin typeface="Courier New" pitchFamily="49" charset="0"/>
                <a:cs typeface="Courier New" pitchFamily="49" charset="0"/>
              </a:rPr>
              <a:t>($result, true), "data"=&gt;implode(", ", 		$this-&gt;</a:t>
            </a:r>
            <a:r>
              <a:rPr lang="en-US" sz="1200" dirty="0" err="1" smtClean="0">
                <a:latin typeface="Courier New" pitchFamily="49" charset="0"/>
                <a:cs typeface="Courier New" pitchFamily="49" charset="0"/>
              </a:rPr>
              <a:t>testData</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a:t>
            </a:r>
            <a:endParaRPr lang="cs-CZ" sz="1200" dirty="0" smtClean="0">
              <a:latin typeface="Courier New" pitchFamily="49" charset="0"/>
              <a:cs typeface="Courier New" pitchFamily="49" charset="0"/>
            </a:endParaRPr>
          </a:p>
          <a:p>
            <a:endParaRPr lang="en-US" sz="1200" dirty="0" smtClean="0">
              <a:latin typeface="Courier New" pitchFamily="49" charset="0"/>
              <a:cs typeface="Courier New" pitchFamily="49" charset="0"/>
            </a:endParaRPr>
          </a:p>
          <a:p>
            <a:r>
              <a:rPr lang="cs-CZ" sz="1200" dirty="0" smtClean="0">
                <a:latin typeface="Courier New" pitchFamily="49" charset="0"/>
                <a:cs typeface="Courier New" pitchFamily="49" charset="0"/>
              </a:rPr>
              <a:t>?&gt;</a:t>
            </a:r>
            <a:endParaRPr lang="cs-CZ"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r>
              <a:rPr lang="cs-CZ" sz="2800" b="1" dirty="0" smtClean="0">
                <a:latin typeface="Trebuchet MS" pitchFamily="34" charset="0"/>
              </a:rPr>
              <a:t> – ukázky</a:t>
            </a:r>
            <a:endParaRPr lang="en-US" sz="2800" dirty="0">
              <a:latin typeface="Trebuchet MS" pitchFamily="34" charset="0"/>
            </a:endParaRPr>
          </a:p>
        </p:txBody>
      </p:sp>
      <p:sp>
        <p:nvSpPr>
          <p:cNvPr id="7" name="TextovéPole 6"/>
          <p:cNvSpPr txBox="1"/>
          <p:nvPr/>
        </p:nvSpPr>
        <p:spPr>
          <a:xfrm>
            <a:off x="251520" y="1271657"/>
            <a:ext cx="8568952" cy="3477875"/>
          </a:xfrm>
          <a:prstGeom prst="rect">
            <a:avLst/>
          </a:prstGeom>
          <a:noFill/>
        </p:spPr>
        <p:txBody>
          <a:bodyPr wrap="square" rtlCol="0">
            <a:spAutoFit/>
          </a:bodyPr>
          <a:lstStyle/>
          <a:p>
            <a:pPr lvl="0"/>
            <a:endParaRPr lang="cs-CZ" sz="2000" b="1" dirty="0" smtClean="0"/>
          </a:p>
          <a:p>
            <a:pPr lvl="0">
              <a:buFont typeface="Arial" pitchFamily="34" charset="0"/>
              <a:buChar char="•"/>
            </a:pPr>
            <a:r>
              <a:rPr lang="cs-CZ" sz="2000" b="1" dirty="0" smtClean="0"/>
              <a:t> TEST:</a:t>
            </a:r>
          </a:p>
          <a:p>
            <a:pPr lvl="1">
              <a:buFont typeface="Arial" pitchFamily="34" charset="0"/>
              <a:buChar char="•"/>
            </a:pPr>
            <a:r>
              <a:rPr lang="cs-CZ" sz="2000" b="1" dirty="0" smtClean="0"/>
              <a:t> </a:t>
            </a:r>
            <a:r>
              <a:rPr lang="cs-CZ" sz="2000" dirty="0" smtClean="0">
                <a:hlinkClick r:id="rId4"/>
              </a:rPr>
              <a:t>http://dev.iba.muni.cz/hulek/R-engine-test/web/app_dev.php/r-engine-test/</a:t>
            </a:r>
            <a:endParaRPr lang="cs-CZ" sz="2000" dirty="0" smtClean="0"/>
          </a:p>
          <a:p>
            <a:pPr lvl="1">
              <a:buFont typeface="Arial" pitchFamily="34" charset="0"/>
              <a:buChar char="•"/>
            </a:pPr>
            <a:endParaRPr lang="cs-CZ" sz="2000" b="1" dirty="0" smtClean="0"/>
          </a:p>
          <a:p>
            <a:pPr lvl="0">
              <a:buFont typeface="Arial" pitchFamily="34" charset="0"/>
              <a:buChar char="•"/>
            </a:pPr>
            <a:r>
              <a:rPr lang="cs-CZ" sz="2000" b="1" dirty="0" smtClean="0"/>
              <a:t> GENASIS:  </a:t>
            </a:r>
          </a:p>
          <a:p>
            <a:pPr lvl="1">
              <a:buFont typeface="Arial" pitchFamily="34" charset="0"/>
              <a:buChar char="•"/>
            </a:pPr>
            <a:r>
              <a:rPr lang="cs-CZ" sz="2000" b="1" dirty="0" smtClean="0"/>
              <a:t> </a:t>
            </a:r>
            <a:r>
              <a:rPr lang="cs-CZ" sz="2000" dirty="0" smtClean="0">
                <a:hlinkClick r:id="rId5"/>
              </a:rPr>
              <a:t>http://www.</a:t>
            </a:r>
            <a:r>
              <a:rPr lang="cs-CZ" sz="2000" dirty="0" err="1" smtClean="0">
                <a:hlinkClick r:id="rId5"/>
              </a:rPr>
              <a:t>genasis.cz</a:t>
            </a:r>
            <a:r>
              <a:rPr lang="cs-CZ" sz="2000" dirty="0" smtClean="0">
                <a:hlinkClick r:id="rId5"/>
              </a:rPr>
              <a:t>/data-</a:t>
            </a:r>
            <a:r>
              <a:rPr lang="cs-CZ" sz="2000" dirty="0" err="1" smtClean="0">
                <a:hlinkClick r:id="rId5"/>
              </a:rPr>
              <a:t>browser</a:t>
            </a:r>
            <a:r>
              <a:rPr lang="cs-CZ" sz="2000" dirty="0" smtClean="0">
                <a:hlinkClick r:id="rId5"/>
              </a:rPr>
              <a:t>/</a:t>
            </a:r>
            <a:endParaRPr lang="cs-CZ" sz="2000" b="1" dirty="0" smtClean="0"/>
          </a:p>
          <a:p>
            <a:pPr lvl="0">
              <a:buFont typeface="Arial" pitchFamily="34" charset="0"/>
              <a:buChar char="•"/>
            </a:pPr>
            <a:endParaRPr lang="cs-CZ" sz="2000" b="1" dirty="0" smtClean="0"/>
          </a:p>
          <a:p>
            <a:pPr lvl="0">
              <a:buFont typeface="Arial" pitchFamily="34" charset="0"/>
              <a:buChar char="•"/>
            </a:pPr>
            <a:r>
              <a:rPr lang="cs-CZ" sz="2000" b="1" dirty="0" smtClean="0"/>
              <a:t>IBA AT:</a:t>
            </a:r>
          </a:p>
          <a:p>
            <a:pPr lvl="1">
              <a:buFont typeface="Arial" pitchFamily="34" charset="0"/>
              <a:buChar char="•"/>
            </a:pPr>
            <a:r>
              <a:rPr lang="cs-CZ" sz="2000" b="1" dirty="0" smtClean="0"/>
              <a:t> </a:t>
            </a:r>
            <a:r>
              <a:rPr lang="cs-CZ" sz="2000" dirty="0" smtClean="0">
                <a:hlinkClick r:id="rId6"/>
              </a:rPr>
              <a:t>http://www.</a:t>
            </a:r>
            <a:r>
              <a:rPr lang="cs-CZ" sz="2000" dirty="0" err="1" smtClean="0">
                <a:hlinkClick r:id="rId6"/>
              </a:rPr>
              <a:t>iba.muni.cz</a:t>
            </a:r>
            <a:r>
              <a:rPr lang="cs-CZ" sz="2000" dirty="0" smtClean="0">
                <a:hlinkClick r:id="rId6"/>
              </a:rPr>
              <a:t>/data-</a:t>
            </a:r>
            <a:r>
              <a:rPr lang="cs-CZ" sz="2000" dirty="0" err="1" smtClean="0">
                <a:hlinkClick r:id="rId6"/>
              </a:rPr>
              <a:t>analysis</a:t>
            </a:r>
            <a:r>
              <a:rPr lang="cs-CZ" sz="2000" dirty="0" smtClean="0">
                <a:hlinkClick r:id="rId6"/>
              </a:rPr>
              <a:t>-</a:t>
            </a:r>
            <a:r>
              <a:rPr lang="cs-CZ" sz="2000" dirty="0" err="1" smtClean="0">
                <a:hlinkClick r:id="rId6"/>
              </a:rPr>
              <a:t>tools</a:t>
            </a:r>
            <a:r>
              <a:rPr lang="cs-CZ" sz="2000" dirty="0" smtClean="0">
                <a:hlinkClick r:id="rId6"/>
              </a:rPr>
              <a:t>/</a:t>
            </a:r>
            <a:r>
              <a:rPr lang="cs-CZ" sz="2000" dirty="0" err="1" smtClean="0">
                <a:hlinkClick r:id="rId6"/>
              </a:rPr>
              <a:t>currentSurvival</a:t>
            </a:r>
            <a:r>
              <a:rPr lang="cs-CZ" sz="2000" dirty="0" smtClean="0">
                <a:hlinkClick r:id="rId6"/>
              </a:rPr>
              <a:t>/web/</a:t>
            </a:r>
            <a:endParaRPr lang="cs-CZ" sz="2000" dirty="0" smtClean="0"/>
          </a:p>
          <a:p>
            <a:pPr lvl="0">
              <a:buFont typeface="Arial" pitchFamily="34" charset="0"/>
              <a:buChar char="•"/>
            </a:pPr>
            <a:endParaRPr lang="en-US" sz="20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rengine</a:t>
            </a:r>
            <a:r>
              <a:rPr lang="cs-CZ" sz="2800" b="1" dirty="0" smtClean="0">
                <a:latin typeface="Trebuchet MS" pitchFamily="34" charset="0"/>
              </a:rPr>
              <a:t> - vyhodnocení</a:t>
            </a:r>
            <a:endParaRPr lang="en-US" sz="2800" dirty="0">
              <a:latin typeface="Trebuchet MS" pitchFamily="34" charset="0"/>
            </a:endParaRPr>
          </a:p>
        </p:txBody>
      </p:sp>
      <p:sp>
        <p:nvSpPr>
          <p:cNvPr id="6" name="TextovéPole 5"/>
          <p:cNvSpPr txBox="1"/>
          <p:nvPr/>
        </p:nvSpPr>
        <p:spPr>
          <a:xfrm>
            <a:off x="251520" y="1484784"/>
            <a:ext cx="4248472" cy="3170099"/>
          </a:xfrm>
          <a:prstGeom prst="rect">
            <a:avLst/>
          </a:prstGeom>
          <a:noFill/>
        </p:spPr>
        <p:txBody>
          <a:bodyPr wrap="square" rtlCol="0">
            <a:spAutoFit/>
          </a:bodyPr>
          <a:lstStyle/>
          <a:p>
            <a:r>
              <a:rPr lang="cs-CZ" sz="2000" b="1" dirty="0" smtClean="0"/>
              <a:t>+ PLUSY</a:t>
            </a:r>
          </a:p>
          <a:p>
            <a:endParaRPr lang="cs-CZ" sz="2000" b="1" dirty="0" smtClean="0"/>
          </a:p>
          <a:p>
            <a:pPr>
              <a:buFont typeface="Arial" pitchFamily="34" charset="0"/>
              <a:buChar char="•"/>
            </a:pPr>
            <a:r>
              <a:rPr lang="cs-CZ" sz="2000" dirty="0" smtClean="0"/>
              <a:t> Vysoká flexibilita</a:t>
            </a:r>
          </a:p>
          <a:p>
            <a:pPr>
              <a:buFont typeface="Arial" pitchFamily="34" charset="0"/>
              <a:buChar char="•"/>
            </a:pPr>
            <a:r>
              <a:rPr lang="cs-CZ" sz="2000" dirty="0" smtClean="0"/>
              <a:t> SOA</a:t>
            </a:r>
          </a:p>
          <a:p>
            <a:pPr>
              <a:buFont typeface="Arial" pitchFamily="34" charset="0"/>
              <a:buChar char="•"/>
            </a:pPr>
            <a:r>
              <a:rPr lang="cs-CZ" sz="2000" dirty="0" smtClean="0"/>
              <a:t> Možnost sdíleného serveru s </a:t>
            </a:r>
            <a:r>
              <a:rPr lang="cs-CZ" sz="2000" dirty="0" err="1" smtClean="0"/>
              <a:t>rApache</a:t>
            </a:r>
            <a:r>
              <a:rPr lang="cs-CZ" sz="2000" dirty="0" smtClean="0"/>
              <a:t> a </a:t>
            </a:r>
            <a:r>
              <a:rPr lang="cs-CZ" sz="2000" dirty="0" err="1" smtClean="0"/>
              <a:t>brew</a:t>
            </a:r>
            <a:endParaRPr lang="cs-CZ" sz="2000" dirty="0" smtClean="0"/>
          </a:p>
          <a:p>
            <a:pPr>
              <a:buFont typeface="Arial" pitchFamily="34" charset="0"/>
              <a:buChar char="•"/>
            </a:pPr>
            <a:r>
              <a:rPr lang="cs-CZ" sz="2000" dirty="0" smtClean="0"/>
              <a:t> Optimalizace pro objemná data</a:t>
            </a:r>
          </a:p>
          <a:p>
            <a:pPr>
              <a:buFont typeface="Arial" pitchFamily="34" charset="0"/>
              <a:buChar char="•"/>
            </a:pPr>
            <a:r>
              <a:rPr lang="cs-CZ" sz="2000" dirty="0" smtClean="0"/>
              <a:t> Možnost rychlého využití v aplikačním kódu</a:t>
            </a:r>
          </a:p>
          <a:p>
            <a:pPr>
              <a:buFont typeface="Arial" pitchFamily="34" charset="0"/>
              <a:buChar char="•"/>
            </a:pPr>
            <a:endParaRPr lang="cs-CZ" sz="2000" dirty="0" smtClean="0"/>
          </a:p>
        </p:txBody>
      </p:sp>
      <p:sp>
        <p:nvSpPr>
          <p:cNvPr id="8" name="TextovéPole 7"/>
          <p:cNvSpPr txBox="1"/>
          <p:nvPr/>
        </p:nvSpPr>
        <p:spPr>
          <a:xfrm>
            <a:off x="4644008" y="1484784"/>
            <a:ext cx="4248472" cy="1631216"/>
          </a:xfrm>
          <a:prstGeom prst="rect">
            <a:avLst/>
          </a:prstGeom>
          <a:noFill/>
        </p:spPr>
        <p:txBody>
          <a:bodyPr wrap="square" rtlCol="0">
            <a:spAutoFit/>
          </a:bodyPr>
          <a:lstStyle/>
          <a:p>
            <a:r>
              <a:rPr lang="cs-CZ" sz="2000" b="1" dirty="0" smtClean="0"/>
              <a:t>- MÍNUSY</a:t>
            </a:r>
          </a:p>
          <a:p>
            <a:endParaRPr lang="cs-CZ" sz="2000" b="1" dirty="0" smtClean="0"/>
          </a:p>
          <a:p>
            <a:pPr>
              <a:buFont typeface="Arial" pitchFamily="34" charset="0"/>
              <a:buChar char="•"/>
            </a:pPr>
            <a:r>
              <a:rPr lang="cs-CZ" sz="2000" dirty="0" smtClean="0"/>
              <a:t> Zdlouhavá implementace</a:t>
            </a:r>
          </a:p>
          <a:p>
            <a:pPr>
              <a:buFont typeface="Arial" pitchFamily="34" charset="0"/>
              <a:buChar char="•"/>
            </a:pPr>
            <a:r>
              <a:rPr lang="cs-CZ" sz="2000" dirty="0" smtClean="0"/>
              <a:t> Absence </a:t>
            </a:r>
            <a:r>
              <a:rPr lang="cs-CZ" sz="2000" dirty="0" err="1" smtClean="0"/>
              <a:t>frameworku</a:t>
            </a:r>
            <a:r>
              <a:rPr lang="cs-CZ" sz="2000" dirty="0" smtClean="0"/>
              <a:t> pro opakující se úkony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OpenCPU</a:t>
            </a:r>
            <a:endParaRPr lang="en-US" sz="2800" dirty="0">
              <a:latin typeface="Trebuchet MS" pitchFamily="34" charset="0"/>
            </a:endParaRPr>
          </a:p>
        </p:txBody>
      </p:sp>
      <p:sp>
        <p:nvSpPr>
          <p:cNvPr id="7" name="TextovéPole 6"/>
          <p:cNvSpPr txBox="1"/>
          <p:nvPr/>
        </p:nvSpPr>
        <p:spPr>
          <a:xfrm>
            <a:off x="251520" y="1487681"/>
            <a:ext cx="8496944" cy="4401205"/>
          </a:xfrm>
          <a:prstGeom prst="rect">
            <a:avLst/>
          </a:prstGeom>
          <a:noFill/>
        </p:spPr>
        <p:txBody>
          <a:bodyPr wrap="square" rtlCol="0">
            <a:spAutoFit/>
          </a:bodyPr>
          <a:lstStyle/>
          <a:p>
            <a:r>
              <a:rPr lang="en-US" sz="2000" b="1" i="1" dirty="0" err="1" smtClean="0"/>
              <a:t>OpenCPU</a:t>
            </a:r>
            <a:r>
              <a:rPr lang="en-US" sz="2000" b="1" i="1" dirty="0" smtClean="0"/>
              <a:t> is R-based server side computational platform.</a:t>
            </a:r>
            <a:r>
              <a:rPr lang="en-US" sz="2000" i="1" dirty="0" smtClean="0"/>
              <a:t> It is build on the top of the Apache2 Web Server and </a:t>
            </a:r>
            <a:r>
              <a:rPr lang="en-US" sz="2000" b="1" i="1" dirty="0" smtClean="0"/>
              <a:t>provides REST API to R language and its installed packages. </a:t>
            </a:r>
            <a:endParaRPr lang="cs-CZ" sz="2000" b="1" i="1" dirty="0" smtClean="0"/>
          </a:p>
          <a:p>
            <a:r>
              <a:rPr lang="en-US" sz="2000" i="1" dirty="0" smtClean="0"/>
              <a:t> </a:t>
            </a:r>
            <a:endParaRPr lang="cs-CZ" sz="2000" i="1" dirty="0" smtClean="0"/>
          </a:p>
          <a:p>
            <a:r>
              <a:rPr lang="en-US" sz="2000" i="1" dirty="0" err="1" smtClean="0"/>
              <a:t>OpenCPU</a:t>
            </a:r>
            <a:r>
              <a:rPr lang="en-US" sz="2000" i="1" dirty="0" smtClean="0"/>
              <a:t> is </a:t>
            </a:r>
            <a:r>
              <a:rPr lang="en-US" sz="2000" b="1" i="1" dirty="0" smtClean="0"/>
              <a:t>designed for creating service-based state less computational back-end</a:t>
            </a:r>
            <a:r>
              <a:rPr lang="en-US" sz="2000" i="1" dirty="0" smtClean="0"/>
              <a:t> which can be used by direct addressing via web browser but much likely by web applications. Open CPU </a:t>
            </a:r>
            <a:r>
              <a:rPr lang="en-US" sz="2000" b="1" i="1" dirty="0" smtClean="0"/>
              <a:t>supports standardized communication protocols </a:t>
            </a:r>
            <a:r>
              <a:rPr lang="en-US" sz="2000" i="1" dirty="0" smtClean="0"/>
              <a:t>and represents </a:t>
            </a:r>
            <a:r>
              <a:rPr lang="en-US" sz="2000" b="1" i="1" dirty="0" smtClean="0"/>
              <a:t>scalable</a:t>
            </a:r>
            <a:r>
              <a:rPr lang="en-US" sz="2000" i="1" dirty="0" smtClean="0"/>
              <a:t> </a:t>
            </a:r>
            <a:r>
              <a:rPr lang="en-US" sz="2000" b="1" i="1" dirty="0" smtClean="0"/>
              <a:t>solution</a:t>
            </a:r>
            <a:r>
              <a:rPr lang="en-US" sz="2000" i="1" dirty="0" smtClean="0"/>
              <a:t> of R-based computational back-ends for various web applications.</a:t>
            </a:r>
            <a:endParaRPr lang="cs-CZ" sz="2000" i="1" dirty="0" smtClean="0"/>
          </a:p>
          <a:p>
            <a:r>
              <a:rPr lang="en-US" sz="2000" i="1" dirty="0" smtClean="0"/>
              <a:t> </a:t>
            </a:r>
            <a:endParaRPr lang="cs-CZ" sz="2000" i="1" dirty="0" smtClean="0"/>
          </a:p>
          <a:p>
            <a:r>
              <a:rPr lang="en-US" sz="2000" i="1" dirty="0" smtClean="0"/>
              <a:t>Comparing </a:t>
            </a:r>
            <a:r>
              <a:rPr lang="en-US" sz="2000" i="1" dirty="0" err="1" smtClean="0"/>
              <a:t>OpenCPU</a:t>
            </a:r>
            <a:r>
              <a:rPr lang="en-US" sz="2000" i="1" dirty="0" smtClean="0"/>
              <a:t> to other R-enabled server implementations, </a:t>
            </a:r>
            <a:r>
              <a:rPr lang="en-US" sz="2000" i="1" dirty="0" err="1" smtClean="0"/>
              <a:t>OpenCPU</a:t>
            </a:r>
            <a:r>
              <a:rPr lang="en-US" sz="2000" i="1" dirty="0" smtClean="0"/>
              <a:t> brings </a:t>
            </a:r>
            <a:r>
              <a:rPr lang="en-US" sz="2000" b="1" i="1" dirty="0" smtClean="0"/>
              <a:t>build-in support for load balancing, caching, security management and resources access management.</a:t>
            </a:r>
            <a:endParaRPr lang="cs-CZ" sz="2000" b="1" i="1" dirty="0" smtClean="0"/>
          </a:p>
          <a:p>
            <a:pPr lvl="0">
              <a:buFont typeface="Arial" pitchFamily="34" charset="0"/>
              <a:buChar char="•"/>
            </a:pPr>
            <a:endParaRPr lang="cs-CZ" sz="20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4896544" cy="523220"/>
          </a:xfrm>
          <a:prstGeom prst="rect">
            <a:avLst/>
          </a:prstGeom>
          <a:noFill/>
        </p:spPr>
        <p:txBody>
          <a:bodyPr wrap="square" rtlCol="0">
            <a:spAutoFit/>
          </a:bodyPr>
          <a:lstStyle/>
          <a:p>
            <a:r>
              <a:rPr lang="cs-CZ" sz="2800" b="1" dirty="0" smtClean="0">
                <a:latin typeface="Trebuchet MS" pitchFamily="34" charset="0"/>
              </a:rPr>
              <a:t>Technologie R</a:t>
            </a:r>
            <a:endParaRPr lang="en-US" sz="2800" dirty="0">
              <a:latin typeface="Trebuchet MS" pitchFamily="34" charset="0"/>
            </a:endParaRPr>
          </a:p>
        </p:txBody>
      </p:sp>
      <p:sp>
        <p:nvSpPr>
          <p:cNvPr id="7" name="TextovéPole 6"/>
          <p:cNvSpPr txBox="1"/>
          <p:nvPr/>
        </p:nvSpPr>
        <p:spPr>
          <a:xfrm>
            <a:off x="251520" y="1487681"/>
            <a:ext cx="8496944" cy="3785652"/>
          </a:xfrm>
          <a:prstGeom prst="rect">
            <a:avLst/>
          </a:prstGeom>
          <a:noFill/>
        </p:spPr>
        <p:txBody>
          <a:bodyPr wrap="square" rtlCol="0">
            <a:spAutoFit/>
          </a:bodyPr>
          <a:lstStyle/>
          <a:p>
            <a:pPr lvl="0"/>
            <a:r>
              <a:rPr lang="en-US" sz="2400" i="1" dirty="0" smtClean="0"/>
              <a:t>The </a:t>
            </a:r>
            <a:r>
              <a:rPr lang="en-US" sz="2400" b="1" i="1" dirty="0" smtClean="0"/>
              <a:t>R</a:t>
            </a:r>
            <a:r>
              <a:rPr lang="en-US" sz="2400" i="1" dirty="0" smtClean="0"/>
              <a:t> language is </a:t>
            </a:r>
            <a:r>
              <a:rPr lang="en-US" sz="2400" b="1" i="1" dirty="0" smtClean="0"/>
              <a:t>interpreted (non compiled) language</a:t>
            </a:r>
            <a:r>
              <a:rPr lang="en-US" sz="2400" i="1" dirty="0" smtClean="0"/>
              <a:t> for statistical computing and data visualization. It was </a:t>
            </a:r>
            <a:r>
              <a:rPr lang="en-US" sz="2400" b="1" i="1" dirty="0" smtClean="0"/>
              <a:t>developed to be run primarily on desktop computers</a:t>
            </a:r>
            <a:r>
              <a:rPr lang="en-US" sz="2400" i="1" dirty="0" smtClean="0"/>
              <a:t> for direct interaction with statistician as well as for batch processing.</a:t>
            </a:r>
            <a:endParaRPr lang="cs-CZ" sz="2400" b="1" dirty="0" smtClean="0"/>
          </a:p>
          <a:p>
            <a:pPr lvl="0">
              <a:buFont typeface="Arial" pitchFamily="34" charset="0"/>
              <a:buChar char="•"/>
            </a:pPr>
            <a:endParaRPr lang="cs-CZ" sz="2400" b="1" dirty="0" smtClean="0"/>
          </a:p>
          <a:p>
            <a:pPr lvl="0">
              <a:buFont typeface="Arial" pitchFamily="34" charset="0"/>
              <a:buChar char="•"/>
            </a:pPr>
            <a:r>
              <a:rPr lang="cs-CZ" sz="2400" b="1" dirty="0" smtClean="0"/>
              <a:t> </a:t>
            </a:r>
            <a:r>
              <a:rPr lang="en-US" sz="2400" dirty="0" err="1" smtClean="0"/>
              <a:t>Rko</a:t>
            </a:r>
            <a:r>
              <a:rPr lang="en-US" sz="2400" dirty="0" smtClean="0"/>
              <a:t> j</a:t>
            </a:r>
            <a:r>
              <a:rPr lang="cs-CZ" sz="2400" dirty="0" smtClean="0"/>
              <a:t>a</a:t>
            </a:r>
            <a:r>
              <a:rPr lang="en-US" sz="2400" dirty="0" err="1" smtClean="0"/>
              <a:t>ko</a:t>
            </a:r>
            <a:r>
              <a:rPr lang="en-US" sz="2400" dirty="0" smtClean="0"/>
              <a:t> </a:t>
            </a:r>
            <a:r>
              <a:rPr lang="en-US" sz="2400" dirty="0" err="1" smtClean="0"/>
              <a:t>vhodná</a:t>
            </a:r>
            <a:r>
              <a:rPr lang="en-US" sz="2400" dirty="0" smtClean="0"/>
              <a:t> </a:t>
            </a:r>
            <a:r>
              <a:rPr lang="en-US" sz="2400" dirty="0" err="1" smtClean="0"/>
              <a:t>platforma</a:t>
            </a:r>
            <a:r>
              <a:rPr lang="en-US" sz="2400" dirty="0" smtClean="0"/>
              <a:t> pro </a:t>
            </a:r>
            <a:r>
              <a:rPr lang="en-US" sz="2400" dirty="0" err="1" smtClean="0"/>
              <a:t>provádění</a:t>
            </a:r>
            <a:r>
              <a:rPr lang="en-US" sz="2400" dirty="0" smtClean="0"/>
              <a:t> </a:t>
            </a:r>
            <a:r>
              <a:rPr lang="en-US" sz="2400" dirty="0" err="1" smtClean="0"/>
              <a:t>výpočtů</a:t>
            </a:r>
            <a:endParaRPr lang="cs-CZ" sz="2400" dirty="0" smtClean="0"/>
          </a:p>
          <a:p>
            <a:pPr lvl="0">
              <a:buFont typeface="Arial" pitchFamily="34" charset="0"/>
              <a:buChar char="•"/>
            </a:pPr>
            <a:endParaRPr lang="cs-CZ" sz="2400" b="1" dirty="0" smtClean="0"/>
          </a:p>
          <a:p>
            <a:pPr lvl="0">
              <a:buFont typeface="Arial" pitchFamily="34" charset="0"/>
              <a:buChar char="•"/>
            </a:pPr>
            <a:r>
              <a:rPr lang="cs-CZ" sz="2400" dirty="0" smtClean="0"/>
              <a:t> R </a:t>
            </a:r>
            <a:r>
              <a:rPr lang="cs-CZ" sz="2400" dirty="0" err="1" smtClean="0"/>
              <a:t>ko</a:t>
            </a:r>
            <a:r>
              <a:rPr lang="cs-CZ" sz="2400" dirty="0" smtClean="0"/>
              <a:t> není vhodná platforma pro šíření výsledků</a:t>
            </a:r>
          </a:p>
          <a:p>
            <a:pPr lvl="1">
              <a:buFont typeface="Arial" pitchFamily="34" charset="0"/>
              <a:buChar char="•"/>
            </a:pPr>
            <a:r>
              <a:rPr lang="cs-CZ" sz="2400" dirty="0" smtClean="0"/>
              <a:t> úzká cílová skupina</a:t>
            </a:r>
          </a:p>
          <a:p>
            <a:pPr lvl="1">
              <a:buFont typeface="Arial" pitchFamily="34" charset="0"/>
              <a:buChar char="•"/>
            </a:pPr>
            <a:r>
              <a:rPr lang="cs-CZ" sz="2400" dirty="0" smtClean="0"/>
              <a:t> omezené možnosti on-line publikování</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OpenCPU</a:t>
            </a:r>
            <a:endParaRPr lang="en-US" sz="2800" dirty="0">
              <a:latin typeface="Trebuchet MS" pitchFamily="34" charset="0"/>
            </a:endParaRPr>
          </a:p>
        </p:txBody>
      </p:sp>
      <p:sp>
        <p:nvSpPr>
          <p:cNvPr id="7" name="TextovéPole 6"/>
          <p:cNvSpPr txBox="1"/>
          <p:nvPr/>
        </p:nvSpPr>
        <p:spPr>
          <a:xfrm>
            <a:off x="251520" y="1487681"/>
            <a:ext cx="8496944" cy="1938992"/>
          </a:xfrm>
          <a:prstGeom prst="rect">
            <a:avLst/>
          </a:prstGeom>
          <a:noFill/>
        </p:spPr>
        <p:txBody>
          <a:bodyPr wrap="square" rtlCol="0">
            <a:spAutoFit/>
          </a:bodyPr>
          <a:lstStyle/>
          <a:p>
            <a:pPr lvl="0">
              <a:buFont typeface="Arial" pitchFamily="34" charset="0"/>
              <a:buChar char="•"/>
            </a:pPr>
            <a:r>
              <a:rPr lang="cs-CZ" sz="2000" dirty="0" smtClean="0"/>
              <a:t> Dynamické mapování URL na</a:t>
            </a:r>
          </a:p>
          <a:p>
            <a:pPr lvl="1">
              <a:buFont typeface="Arial" pitchFamily="34" charset="0"/>
              <a:buChar char="•"/>
            </a:pPr>
            <a:r>
              <a:rPr lang="cs-CZ" sz="2000" dirty="0" smtClean="0"/>
              <a:t> funkce R-</a:t>
            </a:r>
            <a:r>
              <a:rPr lang="cs-CZ" sz="2000" dirty="0" err="1" smtClean="0"/>
              <a:t>ka</a:t>
            </a:r>
            <a:endParaRPr lang="cs-CZ" sz="2000" dirty="0" smtClean="0"/>
          </a:p>
          <a:p>
            <a:pPr lvl="1">
              <a:buFont typeface="Arial" pitchFamily="34" charset="0"/>
              <a:buChar char="•"/>
            </a:pPr>
            <a:r>
              <a:rPr lang="cs-CZ" sz="2000" dirty="0" smtClean="0"/>
              <a:t> formáty výstupu</a:t>
            </a:r>
          </a:p>
          <a:p>
            <a:pPr lvl="1">
              <a:buFont typeface="Arial" pitchFamily="34" charset="0"/>
              <a:buChar char="•"/>
            </a:pPr>
            <a:r>
              <a:rPr lang="cs-CZ" sz="2000" dirty="0" smtClean="0"/>
              <a:t> dokumentaci</a:t>
            </a:r>
          </a:p>
          <a:p>
            <a:pPr lvl="1">
              <a:buFont typeface="Arial" pitchFamily="34" charset="0"/>
              <a:buChar char="•"/>
            </a:pPr>
            <a:endParaRPr lang="cs-CZ" sz="2000" dirty="0" smtClean="0"/>
          </a:p>
          <a:p>
            <a:pPr>
              <a:buFont typeface="Arial" pitchFamily="34" charset="0"/>
              <a:buChar char="•"/>
            </a:pPr>
            <a:r>
              <a:rPr lang="cs-CZ" sz="2000" dirty="0" smtClean="0"/>
              <a:t>Běží na serveru i lokálně</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OpenCPU</a:t>
            </a:r>
            <a:r>
              <a:rPr lang="cs-CZ" sz="2800" b="1" dirty="0" smtClean="0">
                <a:latin typeface="Trebuchet MS" pitchFamily="34" charset="0"/>
              </a:rPr>
              <a:t> – ukázky</a:t>
            </a:r>
            <a:endParaRPr lang="en-US" sz="2800" dirty="0">
              <a:latin typeface="Trebuchet MS" pitchFamily="34" charset="0"/>
            </a:endParaRPr>
          </a:p>
        </p:txBody>
      </p:sp>
      <p:sp>
        <p:nvSpPr>
          <p:cNvPr id="7" name="TextovéPole 6"/>
          <p:cNvSpPr txBox="1"/>
          <p:nvPr/>
        </p:nvSpPr>
        <p:spPr>
          <a:xfrm>
            <a:off x="251520" y="1487681"/>
            <a:ext cx="8496944" cy="4093428"/>
          </a:xfrm>
          <a:prstGeom prst="rect">
            <a:avLst/>
          </a:prstGeom>
          <a:noFill/>
        </p:spPr>
        <p:txBody>
          <a:bodyPr wrap="square" rtlCol="0">
            <a:spAutoFit/>
          </a:bodyPr>
          <a:lstStyle/>
          <a:p>
            <a:pPr lvl="0">
              <a:buFont typeface="Arial" pitchFamily="34" charset="0"/>
              <a:buChar char="•"/>
            </a:pPr>
            <a:r>
              <a:rPr lang="cs-CZ" sz="2000" dirty="0" smtClean="0"/>
              <a:t>Stránky projektu:</a:t>
            </a:r>
          </a:p>
          <a:p>
            <a:pPr lvl="1">
              <a:buFont typeface="Arial" pitchFamily="34" charset="0"/>
              <a:buChar char="•"/>
            </a:pPr>
            <a:r>
              <a:rPr lang="cs-CZ" sz="2000" dirty="0" smtClean="0">
                <a:hlinkClick r:id="rId4"/>
              </a:rPr>
              <a:t> http</a:t>
            </a:r>
            <a:r>
              <a:rPr lang="cs-CZ" sz="2000" dirty="0" smtClean="0">
                <a:hlinkClick r:id="rId4"/>
              </a:rPr>
              <a:t>://public.</a:t>
            </a:r>
            <a:r>
              <a:rPr lang="cs-CZ" sz="2000" dirty="0" err="1" smtClean="0">
                <a:hlinkClick r:id="rId4"/>
              </a:rPr>
              <a:t>opencpu.org</a:t>
            </a:r>
            <a:r>
              <a:rPr lang="cs-CZ" sz="2000" dirty="0" smtClean="0">
                <a:hlinkClick r:id="rId4"/>
              </a:rPr>
              <a:t>/</a:t>
            </a:r>
            <a:endParaRPr lang="cs-CZ" sz="2000" dirty="0" smtClean="0"/>
          </a:p>
          <a:p>
            <a:pPr lvl="0">
              <a:buFont typeface="Arial" pitchFamily="34" charset="0"/>
              <a:buChar char="•"/>
            </a:pPr>
            <a:r>
              <a:rPr lang="cs-CZ" sz="2000" dirty="0" smtClean="0"/>
              <a:t> </a:t>
            </a:r>
            <a:r>
              <a:rPr lang="cs-CZ" sz="2000" dirty="0" err="1" smtClean="0"/>
              <a:t>OpenCPU</a:t>
            </a:r>
            <a:r>
              <a:rPr lang="cs-CZ" sz="2000" dirty="0" smtClean="0"/>
              <a:t> pro </a:t>
            </a:r>
            <a:r>
              <a:rPr lang="cs-CZ" sz="2000" dirty="0" smtClean="0"/>
              <a:t>IBA (přístupné pouze z vnitřního </a:t>
            </a:r>
            <a:r>
              <a:rPr lang="cs-CZ" sz="2000" dirty="0" err="1" smtClean="0"/>
              <a:t>subnetu</a:t>
            </a:r>
            <a:r>
              <a:rPr lang="cs-CZ" sz="2000" dirty="0" smtClean="0"/>
              <a:t> IBA):</a:t>
            </a:r>
            <a:endParaRPr lang="cs-CZ" sz="2000" dirty="0" smtClean="0"/>
          </a:p>
          <a:p>
            <a:pPr lvl="1">
              <a:buFont typeface="Arial" pitchFamily="34" charset="0"/>
              <a:buChar char="•"/>
            </a:pPr>
            <a:r>
              <a:rPr lang="cs-CZ" sz="2000" dirty="0" smtClean="0"/>
              <a:t> </a:t>
            </a:r>
            <a:r>
              <a:rPr lang="cs-CZ" sz="2000" dirty="0" smtClean="0">
                <a:hlinkClick r:id="rId5"/>
              </a:rPr>
              <a:t>http://opencpu.iba.muni.cz/ocpu/</a:t>
            </a:r>
            <a:endParaRPr lang="cs-CZ" sz="2000" dirty="0" smtClean="0"/>
          </a:p>
          <a:p>
            <a:pPr lvl="0">
              <a:buFont typeface="Arial" pitchFamily="34" charset="0"/>
              <a:buChar char="•"/>
            </a:pPr>
            <a:r>
              <a:rPr lang="cs-CZ" sz="2000" dirty="0" smtClean="0"/>
              <a:t> Seznam </a:t>
            </a:r>
            <a:r>
              <a:rPr lang="cs-CZ" sz="2000" dirty="0" smtClean="0"/>
              <a:t>knihoven (přístupné pouze z vnitřního </a:t>
            </a:r>
            <a:r>
              <a:rPr lang="cs-CZ" sz="2000" dirty="0" err="1" smtClean="0"/>
              <a:t>subnetu</a:t>
            </a:r>
            <a:r>
              <a:rPr lang="cs-CZ" sz="2000" dirty="0" smtClean="0"/>
              <a:t> IBA</a:t>
            </a:r>
            <a:r>
              <a:rPr lang="cs-CZ" sz="2000" dirty="0" smtClean="0"/>
              <a:t>):</a:t>
            </a:r>
            <a:endParaRPr lang="cs-CZ" sz="2000" dirty="0" smtClean="0"/>
          </a:p>
          <a:p>
            <a:pPr lvl="1">
              <a:buFont typeface="Arial" pitchFamily="34" charset="0"/>
              <a:buChar char="•"/>
            </a:pPr>
            <a:r>
              <a:rPr lang="cs-CZ" sz="2000" dirty="0" smtClean="0"/>
              <a:t> </a:t>
            </a:r>
            <a:r>
              <a:rPr lang="cs-CZ" sz="2000" dirty="0" smtClean="0">
                <a:hlinkClick r:id="rId6"/>
              </a:rPr>
              <a:t>http://opencpu.iba.muni.cz/ocpu/library/</a:t>
            </a:r>
            <a:endParaRPr lang="cs-CZ" sz="2000" dirty="0" smtClean="0"/>
          </a:p>
          <a:p>
            <a:pPr>
              <a:buFont typeface="Arial" pitchFamily="34" charset="0"/>
              <a:buChar char="•"/>
            </a:pPr>
            <a:r>
              <a:rPr lang="cs-CZ" sz="2000" dirty="0" smtClean="0"/>
              <a:t> Interface na </a:t>
            </a:r>
            <a:r>
              <a:rPr lang="cs-CZ" sz="2000" dirty="0" smtClean="0"/>
              <a:t>CRAN (přístupné pouze z vnitřního </a:t>
            </a:r>
            <a:r>
              <a:rPr lang="cs-CZ" sz="2000" dirty="0" err="1" smtClean="0"/>
              <a:t>subnetu</a:t>
            </a:r>
            <a:r>
              <a:rPr lang="cs-CZ" sz="2000" dirty="0" smtClean="0"/>
              <a:t> IBA</a:t>
            </a:r>
            <a:r>
              <a:rPr lang="cs-CZ" sz="2000" dirty="0" smtClean="0"/>
              <a:t>):</a:t>
            </a:r>
            <a:endParaRPr lang="cs-CZ" sz="2000" dirty="0" smtClean="0"/>
          </a:p>
          <a:p>
            <a:pPr lvl="1">
              <a:buFont typeface="Arial" pitchFamily="34" charset="0"/>
              <a:buChar char="•"/>
            </a:pPr>
            <a:r>
              <a:rPr lang="cs-CZ" sz="2000" dirty="0" smtClean="0"/>
              <a:t> </a:t>
            </a:r>
            <a:r>
              <a:rPr lang="cs-CZ" sz="2000" dirty="0" smtClean="0">
                <a:hlinkClick r:id="rId7"/>
              </a:rPr>
              <a:t>http://opencpu.iba.muni.cz/ocpu/cran/currentSurvival/</a:t>
            </a:r>
            <a:endParaRPr lang="cs-CZ" sz="2000" dirty="0" smtClean="0"/>
          </a:p>
          <a:p>
            <a:pPr lvl="0">
              <a:buFont typeface="Arial" pitchFamily="34" charset="0"/>
              <a:buChar char="•"/>
            </a:pPr>
            <a:r>
              <a:rPr lang="cs-CZ" sz="2000" dirty="0" smtClean="0"/>
              <a:t>Detailní popis API:</a:t>
            </a:r>
          </a:p>
          <a:p>
            <a:pPr lvl="1">
              <a:buFont typeface="Arial" pitchFamily="34" charset="0"/>
              <a:buChar char="•"/>
            </a:pPr>
            <a:r>
              <a:rPr lang="cs-CZ" sz="2000" dirty="0" smtClean="0">
                <a:hlinkClick r:id="rId8"/>
              </a:rPr>
              <a:t>https://public.opencpu.org/api.html</a:t>
            </a:r>
            <a:endParaRPr lang="cs-CZ" sz="2000" dirty="0" smtClean="0"/>
          </a:p>
          <a:p>
            <a:pPr>
              <a:buFont typeface="Arial" pitchFamily="34" charset="0"/>
              <a:buChar char="•"/>
            </a:pPr>
            <a:r>
              <a:rPr lang="cs-CZ" sz="2000" dirty="0" err="1" smtClean="0"/>
              <a:t>Dataset</a:t>
            </a:r>
            <a:r>
              <a:rPr lang="cs-CZ" sz="2000" dirty="0" smtClean="0"/>
              <a:t> (přístupné pouze z vnitřního </a:t>
            </a:r>
            <a:r>
              <a:rPr lang="cs-CZ" sz="2000" dirty="0" err="1" smtClean="0"/>
              <a:t>subnetu</a:t>
            </a:r>
            <a:r>
              <a:rPr lang="cs-CZ" sz="2000" dirty="0" smtClean="0"/>
              <a:t> IBA</a:t>
            </a:r>
            <a:r>
              <a:rPr lang="cs-CZ" sz="2000" dirty="0" smtClean="0"/>
              <a:t>):</a:t>
            </a:r>
            <a:endParaRPr lang="cs-CZ" sz="2000" dirty="0" smtClean="0"/>
          </a:p>
          <a:p>
            <a:pPr lvl="1">
              <a:buFont typeface="Arial" pitchFamily="34" charset="0"/>
              <a:buChar char="•"/>
            </a:pPr>
            <a:r>
              <a:rPr lang="cs-CZ" sz="2000" dirty="0" smtClean="0">
                <a:hlinkClick r:id="rId9"/>
              </a:rPr>
              <a:t>http://opencpu.iba.muni.cz/ocpu/library/datasets/R/mtcars/json</a:t>
            </a:r>
            <a:endParaRPr lang="cs-CZ" sz="2000" dirty="0" smtClean="0"/>
          </a:p>
          <a:p>
            <a:pPr lvl="1">
              <a:buFont typeface="Arial" pitchFamily="34" charset="0"/>
              <a:buChar char="•"/>
            </a:pPr>
            <a:endParaRPr lang="cs-CZ"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OpenCPU</a:t>
            </a:r>
            <a:r>
              <a:rPr lang="cs-CZ" sz="2800" b="1" dirty="0" smtClean="0">
                <a:latin typeface="Trebuchet MS" pitchFamily="34" charset="0"/>
              </a:rPr>
              <a:t> - vyhodnocení</a:t>
            </a:r>
            <a:endParaRPr lang="en-US" sz="2800" dirty="0">
              <a:latin typeface="Trebuchet MS" pitchFamily="34" charset="0"/>
            </a:endParaRPr>
          </a:p>
        </p:txBody>
      </p:sp>
      <p:sp>
        <p:nvSpPr>
          <p:cNvPr id="6" name="TextovéPole 5"/>
          <p:cNvSpPr txBox="1"/>
          <p:nvPr/>
        </p:nvSpPr>
        <p:spPr>
          <a:xfrm>
            <a:off x="251520" y="1484784"/>
            <a:ext cx="4248472" cy="2246769"/>
          </a:xfrm>
          <a:prstGeom prst="rect">
            <a:avLst/>
          </a:prstGeom>
          <a:noFill/>
        </p:spPr>
        <p:txBody>
          <a:bodyPr wrap="square" rtlCol="0">
            <a:spAutoFit/>
          </a:bodyPr>
          <a:lstStyle/>
          <a:p>
            <a:r>
              <a:rPr lang="cs-CZ" sz="2000" b="1" dirty="0" smtClean="0"/>
              <a:t>+ PLUSY</a:t>
            </a:r>
          </a:p>
          <a:p>
            <a:endParaRPr lang="cs-CZ" sz="2000" b="1" dirty="0" smtClean="0"/>
          </a:p>
          <a:p>
            <a:pPr>
              <a:buFont typeface="Arial" pitchFamily="34" charset="0"/>
              <a:buChar char="•"/>
            </a:pPr>
            <a:r>
              <a:rPr lang="cs-CZ" sz="2000" dirty="0" smtClean="0"/>
              <a:t> Vysoká flexibilita</a:t>
            </a:r>
          </a:p>
          <a:p>
            <a:pPr>
              <a:buFont typeface="Arial" pitchFamily="34" charset="0"/>
              <a:buChar char="•"/>
            </a:pPr>
            <a:r>
              <a:rPr lang="cs-CZ" sz="2000" dirty="0" smtClean="0"/>
              <a:t> </a:t>
            </a:r>
            <a:r>
              <a:rPr lang="cs-CZ" sz="2000" dirty="0" smtClean="0"/>
              <a:t>Běží lokálně i na serveru</a:t>
            </a:r>
          </a:p>
          <a:p>
            <a:pPr>
              <a:buFont typeface="Arial" pitchFamily="34" charset="0"/>
              <a:buChar char="•"/>
            </a:pPr>
            <a:r>
              <a:rPr lang="cs-CZ" sz="2000" dirty="0" smtClean="0"/>
              <a:t> </a:t>
            </a:r>
            <a:r>
              <a:rPr lang="cs-CZ" sz="2000" dirty="0" smtClean="0"/>
              <a:t>Technicky vyspělé</a:t>
            </a:r>
          </a:p>
          <a:p>
            <a:pPr>
              <a:buFont typeface="Arial" pitchFamily="34" charset="0"/>
              <a:buChar char="•"/>
            </a:pPr>
            <a:r>
              <a:rPr lang="cs-CZ" sz="2000" dirty="0" smtClean="0"/>
              <a:t> Dobrá dokumentace</a:t>
            </a:r>
            <a:endParaRPr lang="cs-CZ" sz="2000" dirty="0" smtClean="0"/>
          </a:p>
          <a:p>
            <a:pPr>
              <a:buFont typeface="Arial" pitchFamily="34" charset="0"/>
              <a:buChar char="•"/>
            </a:pPr>
            <a:endParaRPr lang="cs-CZ" sz="2000" dirty="0" smtClean="0"/>
          </a:p>
        </p:txBody>
      </p:sp>
      <p:sp>
        <p:nvSpPr>
          <p:cNvPr id="8" name="TextovéPole 7"/>
          <p:cNvSpPr txBox="1"/>
          <p:nvPr/>
        </p:nvSpPr>
        <p:spPr>
          <a:xfrm>
            <a:off x="4644008" y="1484784"/>
            <a:ext cx="4248472" cy="1323439"/>
          </a:xfrm>
          <a:prstGeom prst="rect">
            <a:avLst/>
          </a:prstGeom>
          <a:noFill/>
        </p:spPr>
        <p:txBody>
          <a:bodyPr wrap="square" rtlCol="0">
            <a:spAutoFit/>
          </a:bodyPr>
          <a:lstStyle/>
          <a:p>
            <a:r>
              <a:rPr lang="cs-CZ" sz="2000" b="1" dirty="0" smtClean="0"/>
              <a:t>- MÍNUSY</a:t>
            </a:r>
          </a:p>
          <a:p>
            <a:endParaRPr lang="cs-CZ" sz="2000" b="1" dirty="0" smtClean="0"/>
          </a:p>
          <a:p>
            <a:pPr>
              <a:buFont typeface="Arial" pitchFamily="34" charset="0"/>
              <a:buChar char="•"/>
            </a:pPr>
            <a:r>
              <a:rPr lang="cs-CZ" sz="2000" dirty="0" smtClean="0"/>
              <a:t> </a:t>
            </a:r>
            <a:r>
              <a:rPr lang="cs-CZ" sz="2000" dirty="0" smtClean="0"/>
              <a:t>Samo </a:t>
            </a:r>
            <a:r>
              <a:rPr lang="cs-CZ" sz="2000" dirty="0" err="1" smtClean="0"/>
              <a:t>OpenCPU</a:t>
            </a:r>
            <a:r>
              <a:rPr lang="cs-CZ" sz="2000" dirty="0" smtClean="0"/>
              <a:t> nestačí – nutno spojit s další technologií</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OpenCPU.js</a:t>
            </a:r>
            <a:endParaRPr lang="en-US" sz="2800" dirty="0">
              <a:latin typeface="Trebuchet MS" pitchFamily="34" charset="0"/>
            </a:endParaRPr>
          </a:p>
        </p:txBody>
      </p:sp>
      <p:sp>
        <p:nvSpPr>
          <p:cNvPr id="7" name="TextovéPole 6"/>
          <p:cNvSpPr txBox="1"/>
          <p:nvPr/>
        </p:nvSpPr>
        <p:spPr>
          <a:xfrm>
            <a:off x="251520" y="1487681"/>
            <a:ext cx="8496944" cy="1631216"/>
          </a:xfrm>
          <a:prstGeom prst="rect">
            <a:avLst/>
          </a:prstGeom>
          <a:noFill/>
        </p:spPr>
        <p:txBody>
          <a:bodyPr wrap="square" rtlCol="0">
            <a:spAutoFit/>
          </a:bodyPr>
          <a:lstStyle/>
          <a:p>
            <a:pPr lvl="0">
              <a:buFont typeface="Arial" pitchFamily="34" charset="0"/>
              <a:buChar char="•"/>
            </a:pPr>
            <a:r>
              <a:rPr lang="cs-CZ" sz="2000" dirty="0" smtClean="0"/>
              <a:t> Knihovna pro zjednodušení komunikace </a:t>
            </a:r>
            <a:r>
              <a:rPr lang="cs-CZ" sz="2000" dirty="0" err="1" smtClean="0"/>
              <a:t>JavaScriptové</a:t>
            </a:r>
            <a:r>
              <a:rPr lang="cs-CZ" sz="2000" dirty="0" smtClean="0"/>
              <a:t> webové aplikace</a:t>
            </a:r>
            <a:br>
              <a:rPr lang="cs-CZ" sz="2000" dirty="0" smtClean="0"/>
            </a:br>
            <a:r>
              <a:rPr lang="cs-CZ" sz="2000" dirty="0" smtClean="0"/>
              <a:t>s </a:t>
            </a:r>
            <a:r>
              <a:rPr lang="cs-CZ" sz="2000" dirty="0" err="1" smtClean="0"/>
              <a:t>OpenCPU</a:t>
            </a:r>
            <a:r>
              <a:rPr lang="cs-CZ" sz="2000" dirty="0" smtClean="0"/>
              <a:t> výpočetním </a:t>
            </a:r>
            <a:r>
              <a:rPr lang="cs-CZ" sz="2000" dirty="0" err="1" smtClean="0"/>
              <a:t>backendem</a:t>
            </a:r>
            <a:endParaRPr lang="cs-CZ" sz="2000" dirty="0" smtClean="0"/>
          </a:p>
          <a:p>
            <a:pPr lvl="0">
              <a:buFont typeface="Arial" pitchFamily="34" charset="0"/>
              <a:buChar char="•"/>
            </a:pPr>
            <a:endParaRPr lang="cs-CZ" sz="2000" dirty="0" smtClean="0"/>
          </a:p>
          <a:p>
            <a:pPr lvl="0">
              <a:buFont typeface="Arial" pitchFamily="34" charset="0"/>
              <a:buChar char="•"/>
            </a:pPr>
            <a:endParaRPr lang="cs-CZ" sz="2000" b="1" dirty="0" smtClean="0"/>
          </a:p>
          <a:p>
            <a:pPr lvl="0">
              <a:buFont typeface="Arial" pitchFamily="34" charset="0"/>
              <a:buChar char="•"/>
            </a:pPr>
            <a:r>
              <a:rPr lang="cs-CZ" sz="2000" b="1" dirty="0" smtClean="0"/>
              <a:t> </a:t>
            </a:r>
            <a:r>
              <a:rPr lang="cs-CZ" sz="2000" dirty="0" smtClean="0">
                <a:hlinkClick r:id="rId4"/>
              </a:rPr>
              <a:t>https://public.opencpu.org/jslib.html</a:t>
            </a:r>
            <a:endParaRPr lang="cs-CZ"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smtClean="0">
                <a:latin typeface="Trebuchet MS" pitchFamily="34" charset="0"/>
              </a:rPr>
              <a:t>Připojení k databázi</a:t>
            </a:r>
            <a:endParaRPr lang="en-US" sz="2800" dirty="0">
              <a:latin typeface="Trebuchet MS" pitchFamily="34" charset="0"/>
            </a:endParaRPr>
          </a:p>
        </p:txBody>
      </p:sp>
      <p:sp>
        <p:nvSpPr>
          <p:cNvPr id="7" name="TextovéPole 6"/>
          <p:cNvSpPr txBox="1"/>
          <p:nvPr/>
        </p:nvSpPr>
        <p:spPr>
          <a:xfrm>
            <a:off x="251520" y="1487681"/>
            <a:ext cx="8496944" cy="4154984"/>
          </a:xfrm>
          <a:prstGeom prst="rect">
            <a:avLst/>
          </a:prstGeom>
          <a:noFill/>
        </p:spPr>
        <p:txBody>
          <a:bodyPr wrap="square" rtlCol="0">
            <a:spAutoFit/>
          </a:bodyPr>
          <a:lstStyle/>
          <a:p>
            <a:pPr>
              <a:buFont typeface="Arial" pitchFamily="34" charset="0"/>
              <a:buChar char="•"/>
            </a:pPr>
            <a:r>
              <a:rPr lang="en-US" sz="2400" b="1" dirty="0" smtClean="0"/>
              <a:t>Windows</a:t>
            </a:r>
          </a:p>
          <a:p>
            <a:pPr lvl="1">
              <a:buFont typeface="Arial" pitchFamily="34" charset="0"/>
              <a:buChar char="•"/>
            </a:pPr>
            <a:r>
              <a:rPr lang="en-US" sz="2000" b="1" dirty="0" smtClean="0"/>
              <a:t>Run application</a:t>
            </a:r>
          </a:p>
          <a:p>
            <a:pPr lvl="2">
              <a:buFont typeface="Arial" pitchFamily="34" charset="0"/>
              <a:buChar char="•"/>
            </a:pPr>
            <a:r>
              <a:rPr lang="en-US" sz="1600" b="1" dirty="0" smtClean="0"/>
              <a:t>CZ: “</a:t>
            </a:r>
            <a:r>
              <a:rPr lang="en-US" sz="1600" b="1" dirty="0" err="1" smtClean="0"/>
              <a:t>Zdroje</a:t>
            </a:r>
            <a:r>
              <a:rPr lang="en-US" sz="1600" b="1" dirty="0" smtClean="0"/>
              <a:t> </a:t>
            </a:r>
            <a:r>
              <a:rPr lang="en-US" sz="1600" b="1" dirty="0" err="1" smtClean="0"/>
              <a:t>dat</a:t>
            </a:r>
            <a:r>
              <a:rPr lang="en-US" sz="1600" b="1" dirty="0" smtClean="0"/>
              <a:t> (ODBC)”, EN: “Data Sources (ODBC)”</a:t>
            </a:r>
          </a:p>
          <a:p>
            <a:pPr lvl="1">
              <a:buFont typeface="Arial" pitchFamily="34" charset="0"/>
              <a:buChar char="•"/>
            </a:pPr>
            <a:r>
              <a:rPr lang="en-US" sz="2000" b="1" dirty="0" smtClean="0"/>
              <a:t>User defined DSN tab</a:t>
            </a:r>
          </a:p>
          <a:p>
            <a:pPr lvl="2">
              <a:buFont typeface="Arial" pitchFamily="34" charset="0"/>
              <a:buChar char="•"/>
            </a:pPr>
            <a:r>
              <a:rPr lang="en-US" sz="1600" b="1" dirty="0" smtClean="0"/>
              <a:t>Add – SQL Server … configure connection (remember the name)</a:t>
            </a:r>
          </a:p>
          <a:p>
            <a:pPr>
              <a:buFont typeface="Arial" pitchFamily="34" charset="0"/>
              <a:buChar char="•"/>
            </a:pPr>
            <a:r>
              <a:rPr lang="en-US" sz="2400" b="1" dirty="0" smtClean="0"/>
              <a:t>R</a:t>
            </a:r>
          </a:p>
          <a:p>
            <a:pPr lvl="1">
              <a:buFont typeface="Arial" pitchFamily="34" charset="0"/>
              <a:buChar char="•"/>
            </a:pPr>
            <a:r>
              <a:rPr lang="en-US" sz="2000" b="1" dirty="0" err="1" smtClean="0"/>
              <a:t>Instal</a:t>
            </a:r>
            <a:r>
              <a:rPr lang="en-US" sz="2000" b="1" dirty="0" smtClean="0"/>
              <a:t> RODBC and load package</a:t>
            </a:r>
          </a:p>
          <a:p>
            <a:pPr lvl="2">
              <a:buFont typeface="Arial" pitchFamily="34" charset="0"/>
              <a:buChar char="•"/>
            </a:pPr>
            <a:r>
              <a:rPr lang="en-US" sz="1600" b="1" dirty="0" err="1" smtClean="0">
                <a:latin typeface="Courier New" pitchFamily="49" charset="0"/>
                <a:cs typeface="Courier New" pitchFamily="49" charset="0"/>
              </a:rPr>
              <a:t>install.packages</a:t>
            </a:r>
            <a:r>
              <a:rPr lang="en-US" sz="1600" b="1" dirty="0" smtClean="0">
                <a:latin typeface="Courier New" pitchFamily="49" charset="0"/>
                <a:cs typeface="Courier New" pitchFamily="49" charset="0"/>
              </a:rPr>
              <a:t>(RODBC);</a:t>
            </a:r>
          </a:p>
          <a:p>
            <a:pPr lvl="2">
              <a:buFont typeface="Arial" pitchFamily="34" charset="0"/>
              <a:buChar char="•"/>
            </a:pPr>
            <a:r>
              <a:rPr lang="cs-CZ" sz="1600" b="1" dirty="0" err="1" smtClean="0">
                <a:latin typeface="Courier New" pitchFamily="49" charset="0"/>
                <a:cs typeface="Courier New" pitchFamily="49" charset="0"/>
              </a:rPr>
              <a:t>library</a:t>
            </a:r>
            <a:r>
              <a:rPr lang="cs-CZ" sz="1600" b="1" dirty="0" smtClean="0">
                <a:latin typeface="Courier New" pitchFamily="49" charset="0"/>
                <a:cs typeface="Courier New" pitchFamily="49" charset="0"/>
              </a:rPr>
              <a:t>(RODBC);</a:t>
            </a:r>
            <a:endParaRPr lang="en-US" sz="1600" b="1" dirty="0" smtClean="0">
              <a:latin typeface="Courier New" pitchFamily="49" charset="0"/>
              <a:cs typeface="Courier New" pitchFamily="49" charset="0"/>
            </a:endParaRPr>
          </a:p>
          <a:p>
            <a:pPr lvl="1">
              <a:buFont typeface="Arial" pitchFamily="34" charset="0"/>
              <a:buChar char="•"/>
            </a:pPr>
            <a:r>
              <a:rPr lang="en-US" sz="2000" b="1" dirty="0" smtClean="0"/>
              <a:t>Run</a:t>
            </a:r>
          </a:p>
          <a:p>
            <a:pPr lvl="2">
              <a:buFont typeface="Arial" pitchFamily="34" charset="0"/>
              <a:buChar char="•"/>
            </a:pPr>
            <a:r>
              <a:rPr lang="cs-CZ" sz="1600" b="1" dirty="0" err="1" smtClean="0">
                <a:latin typeface="Courier New" pitchFamily="49" charset="0"/>
                <a:cs typeface="Courier New" pitchFamily="49" charset="0"/>
              </a:rPr>
              <a:t>channel</a:t>
            </a:r>
            <a:r>
              <a:rPr lang="cs-CZ" sz="1600" b="1" dirty="0" smtClean="0">
                <a:latin typeface="Courier New" pitchFamily="49" charset="0"/>
                <a:cs typeface="Courier New" pitchFamily="49" charset="0"/>
              </a:rPr>
              <a:t> &lt;- </a:t>
            </a:r>
            <a:r>
              <a:rPr lang="cs-CZ" sz="1600" b="1" dirty="0" err="1" smtClean="0">
                <a:latin typeface="Courier New" pitchFamily="49" charset="0"/>
                <a:cs typeface="Courier New" pitchFamily="49" charset="0"/>
              </a:rPr>
              <a:t>odbcConnect</a:t>
            </a:r>
            <a:r>
              <a:rPr lang="cs-CZ" sz="1600" b="1" dirty="0" smtClean="0">
                <a:latin typeface="Courier New" pitchFamily="49" charset="0"/>
                <a:cs typeface="Courier New" pitchFamily="49" charset="0"/>
              </a:rPr>
              <a:t>("</a:t>
            </a:r>
            <a:r>
              <a:rPr lang="en-US" sz="1600" b="1" dirty="0" smtClean="0">
                <a:latin typeface="Courier New" pitchFamily="49" charset="0"/>
                <a:cs typeface="Courier New" pitchFamily="49" charset="0"/>
              </a:rPr>
              <a:t>NAMED_ODBC_CONNECTION</a:t>
            </a:r>
            <a:r>
              <a:rPr lang="cs-CZ" sz="1600" b="1" dirty="0" smtClean="0">
                <a:latin typeface="Courier New" pitchFamily="49" charset="0"/>
                <a:cs typeface="Courier New" pitchFamily="49" charset="0"/>
              </a:rPr>
              <a:t>", </a:t>
            </a:r>
            <a:r>
              <a:rPr lang="cs-CZ" sz="1600" b="1" dirty="0" err="1" smtClean="0">
                <a:latin typeface="Courier New" pitchFamily="49" charset="0"/>
                <a:cs typeface="Courier New" pitchFamily="49" charset="0"/>
              </a:rPr>
              <a:t>uid</a:t>
            </a:r>
            <a:r>
              <a:rPr lang="cs-CZ" sz="1600" b="1" dirty="0" smtClean="0">
                <a:latin typeface="Courier New" pitchFamily="49" charset="0"/>
                <a:cs typeface="Courier New" pitchFamily="49" charset="0"/>
              </a:rPr>
              <a:t>="</a:t>
            </a:r>
            <a:r>
              <a:rPr lang="en-US" sz="1600" b="1" dirty="0" smtClean="0">
                <a:latin typeface="Courier New" pitchFamily="49" charset="0"/>
                <a:cs typeface="Courier New" pitchFamily="49" charset="0"/>
              </a:rPr>
              <a:t>LOGIN</a:t>
            </a:r>
            <a:r>
              <a:rPr lang="cs-CZ" sz="1600" b="1" dirty="0" smtClean="0">
                <a:latin typeface="Courier New" pitchFamily="49" charset="0"/>
                <a:cs typeface="Courier New" pitchFamily="49" charset="0"/>
              </a:rPr>
              <a:t>", </a:t>
            </a:r>
            <a:r>
              <a:rPr lang="cs-CZ" sz="1600" b="1" dirty="0" err="1" smtClean="0">
                <a:latin typeface="Courier New" pitchFamily="49" charset="0"/>
                <a:cs typeface="Courier New" pitchFamily="49" charset="0"/>
              </a:rPr>
              <a:t>pwd</a:t>
            </a:r>
            <a:r>
              <a:rPr lang="cs-CZ" sz="1600" b="1" dirty="0" smtClean="0">
                <a:latin typeface="Courier New" pitchFamily="49" charset="0"/>
                <a:cs typeface="Courier New" pitchFamily="49" charset="0"/>
              </a:rPr>
              <a:t>="</a:t>
            </a:r>
            <a:r>
              <a:rPr lang="en-US" sz="1600" b="1" dirty="0" smtClean="0">
                <a:latin typeface="Courier New" pitchFamily="49" charset="0"/>
                <a:cs typeface="Courier New" pitchFamily="49" charset="0"/>
              </a:rPr>
              <a:t>PASSWORD</a:t>
            </a:r>
            <a:r>
              <a:rPr lang="cs-CZ" sz="1600" b="1" dirty="0" smtClean="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lvl="2">
              <a:buFont typeface="Arial" pitchFamily="34" charset="0"/>
              <a:buChar char="•"/>
            </a:pPr>
            <a:r>
              <a:rPr lang="en-US" sz="1600" b="1" dirty="0" smtClean="0">
                <a:latin typeface="Courier New" pitchFamily="49" charset="0"/>
                <a:cs typeface="Courier New" pitchFamily="49" charset="0"/>
              </a:rPr>
              <a:t>values &lt;- </a:t>
            </a:r>
            <a:r>
              <a:rPr lang="en-US" sz="1600" b="1" dirty="0" err="1" smtClean="0">
                <a:latin typeface="Courier New" pitchFamily="49" charset="0"/>
                <a:cs typeface="Courier New" pitchFamily="49" charset="0"/>
              </a:rPr>
              <a:t>sqlQuery</a:t>
            </a:r>
            <a:r>
              <a:rPr lang="en-US" sz="1600" b="1" dirty="0" smtClean="0">
                <a:latin typeface="Courier New" pitchFamily="49" charset="0"/>
                <a:cs typeface="Courier New" pitchFamily="49" charset="0"/>
              </a:rPr>
              <a:t>(channel, "SELECT * FROM _</a:t>
            </a:r>
            <a:r>
              <a:rPr lang="en-US" sz="1600" b="1" dirty="0" err="1" smtClean="0">
                <a:latin typeface="Courier New" pitchFamily="49" charset="0"/>
                <a:cs typeface="Courier New" pitchFamily="49" charset="0"/>
              </a:rPr>
              <a:t>tableName</a:t>
            </a:r>
            <a:r>
              <a:rPr lang="en-US" sz="1600" b="1" dirty="0" smtClean="0">
                <a:latin typeface="Courier New" pitchFamily="49" charset="0"/>
                <a:cs typeface="Courier New" pitchFamily="49" charset="0"/>
              </a:rPr>
              <a:t>_");</a:t>
            </a:r>
            <a:endParaRPr lang="cs-CZ" sz="2000" b="1" dirty="0" smtClean="0">
              <a:latin typeface="Courier New" pitchFamily="49" charset="0"/>
              <a:cs typeface="Courier New" pitchFamily="49" charset="0"/>
            </a:endParaRPr>
          </a:p>
          <a:p>
            <a:pPr>
              <a:buFont typeface="Arial" pitchFamily="34" charset="0"/>
              <a:buChar char="•"/>
            </a:pPr>
            <a:endParaRPr lang="cs-CZ" sz="24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smtClean="0">
                <a:latin typeface="Trebuchet MS" pitchFamily="34" charset="0"/>
              </a:rPr>
              <a:t>Připojení k databázi</a:t>
            </a:r>
            <a:endParaRPr lang="en-US" sz="2800" dirty="0">
              <a:latin typeface="Trebuchet MS" pitchFamily="34" charset="0"/>
            </a:endParaRPr>
          </a:p>
        </p:txBody>
      </p:sp>
      <p:sp>
        <p:nvSpPr>
          <p:cNvPr id="7" name="TextovéPole 6"/>
          <p:cNvSpPr txBox="1"/>
          <p:nvPr/>
        </p:nvSpPr>
        <p:spPr>
          <a:xfrm>
            <a:off x="251520" y="1487681"/>
            <a:ext cx="8496944" cy="3293209"/>
          </a:xfrm>
          <a:prstGeom prst="rect">
            <a:avLst/>
          </a:prstGeom>
          <a:noFill/>
        </p:spPr>
        <p:txBody>
          <a:bodyPr wrap="square" rtlCol="0">
            <a:spAutoFit/>
          </a:bodyPr>
          <a:lstStyle/>
          <a:p>
            <a:pPr>
              <a:buFont typeface="Arial" pitchFamily="34" charset="0"/>
              <a:buChar char="•"/>
            </a:pPr>
            <a:r>
              <a:rPr lang="en-US" sz="2400" b="1" dirty="0" smtClean="0"/>
              <a:t>Windows:</a:t>
            </a:r>
          </a:p>
          <a:p>
            <a:pPr lvl="1">
              <a:buFont typeface="Arial" pitchFamily="34" charset="0"/>
              <a:buChar char="•"/>
            </a:pPr>
            <a:r>
              <a:rPr lang="cs-CZ" sz="2000" dirty="0" smtClean="0">
                <a:hlinkClick r:id="rId4"/>
              </a:rPr>
              <a:t>http://www.r-</a:t>
            </a:r>
            <a:r>
              <a:rPr lang="cs-CZ" sz="2000" dirty="0" err="1" smtClean="0">
                <a:hlinkClick r:id="rId4"/>
              </a:rPr>
              <a:t>bloggers.com</a:t>
            </a:r>
            <a:r>
              <a:rPr lang="cs-CZ" sz="2000" dirty="0" smtClean="0">
                <a:hlinkClick r:id="rId4"/>
              </a:rPr>
              <a:t>/</a:t>
            </a:r>
            <a:r>
              <a:rPr lang="cs-CZ" sz="2000" dirty="0" err="1" smtClean="0">
                <a:hlinkClick r:id="rId4"/>
              </a:rPr>
              <a:t>using</a:t>
            </a:r>
            <a:r>
              <a:rPr lang="cs-CZ" sz="2000" dirty="0" smtClean="0">
                <a:hlinkClick r:id="rId4"/>
              </a:rPr>
              <a:t>-r-to-</a:t>
            </a:r>
            <a:r>
              <a:rPr lang="cs-CZ" sz="2000" dirty="0" err="1" smtClean="0">
                <a:hlinkClick r:id="rId4"/>
              </a:rPr>
              <a:t>connect</a:t>
            </a:r>
            <a:r>
              <a:rPr lang="cs-CZ" sz="2000" dirty="0" smtClean="0">
                <a:hlinkClick r:id="rId4"/>
              </a:rPr>
              <a:t>-to-a-</a:t>
            </a:r>
            <a:r>
              <a:rPr lang="cs-CZ" sz="2000" dirty="0" err="1" smtClean="0">
                <a:hlinkClick r:id="rId4"/>
              </a:rPr>
              <a:t>sql</a:t>
            </a:r>
            <a:r>
              <a:rPr lang="cs-CZ" sz="2000" dirty="0" smtClean="0">
                <a:hlinkClick r:id="rId4"/>
              </a:rPr>
              <a:t>-server-</a:t>
            </a:r>
            <a:r>
              <a:rPr lang="cs-CZ" sz="2000" dirty="0" err="1" smtClean="0">
                <a:hlinkClick r:id="rId4"/>
              </a:rPr>
              <a:t>and</a:t>
            </a:r>
            <a:r>
              <a:rPr lang="cs-CZ" sz="2000" dirty="0" smtClean="0">
                <a:hlinkClick r:id="rId4"/>
              </a:rPr>
              <a:t>-</a:t>
            </a:r>
            <a:r>
              <a:rPr lang="cs-CZ" sz="2000" dirty="0" err="1" smtClean="0">
                <a:hlinkClick r:id="rId4"/>
              </a:rPr>
              <a:t>mysql</a:t>
            </a:r>
            <a:r>
              <a:rPr lang="cs-CZ" sz="2000" dirty="0" smtClean="0">
                <a:hlinkClick r:id="rId4"/>
              </a:rPr>
              <a:t>-</a:t>
            </a:r>
            <a:r>
              <a:rPr lang="cs-CZ" sz="2000" dirty="0" err="1" smtClean="0">
                <a:hlinkClick r:id="rId4"/>
              </a:rPr>
              <a:t>database</a:t>
            </a:r>
            <a:r>
              <a:rPr lang="cs-CZ" sz="2000" dirty="0" smtClean="0">
                <a:hlinkClick r:id="rId4"/>
              </a:rPr>
              <a:t>-</a:t>
            </a:r>
            <a:r>
              <a:rPr lang="cs-CZ" sz="2000" dirty="0" err="1" smtClean="0">
                <a:hlinkClick r:id="rId4"/>
              </a:rPr>
              <a:t>using</a:t>
            </a:r>
            <a:r>
              <a:rPr lang="cs-CZ" sz="2000" dirty="0" smtClean="0">
                <a:hlinkClick r:id="rId4"/>
              </a:rPr>
              <a:t>-</a:t>
            </a:r>
            <a:r>
              <a:rPr lang="cs-CZ" sz="2000" dirty="0" err="1" smtClean="0">
                <a:hlinkClick r:id="rId4"/>
              </a:rPr>
              <a:t>ms</a:t>
            </a:r>
            <a:r>
              <a:rPr lang="cs-CZ" sz="2000" dirty="0" smtClean="0">
                <a:hlinkClick r:id="rId4"/>
              </a:rPr>
              <a:t>-</a:t>
            </a:r>
            <a:r>
              <a:rPr lang="cs-CZ" sz="2000" dirty="0" err="1" smtClean="0">
                <a:hlinkClick r:id="rId4"/>
              </a:rPr>
              <a:t>windows</a:t>
            </a:r>
            <a:r>
              <a:rPr lang="cs-CZ" sz="2000" dirty="0" smtClean="0">
                <a:hlinkClick r:id="rId4"/>
              </a:rPr>
              <a:t>/</a:t>
            </a:r>
            <a:endParaRPr lang="en-US" sz="2000" dirty="0" smtClean="0"/>
          </a:p>
          <a:p>
            <a:pPr lvl="1">
              <a:buFont typeface="Arial" pitchFamily="34" charset="0"/>
              <a:buChar char="•"/>
            </a:pPr>
            <a:r>
              <a:rPr lang="cs-CZ" sz="1600" dirty="0" smtClean="0">
                <a:hlinkClick r:id="rId5"/>
              </a:rPr>
              <a:t>http://support.</a:t>
            </a:r>
            <a:r>
              <a:rPr lang="cs-CZ" sz="1600" dirty="0" err="1" smtClean="0">
                <a:hlinkClick r:id="rId5"/>
              </a:rPr>
              <a:t>rstudio.org</a:t>
            </a:r>
            <a:r>
              <a:rPr lang="cs-CZ" sz="1600" dirty="0" smtClean="0">
                <a:hlinkClick r:id="rId5"/>
              </a:rPr>
              <a:t>/help/</a:t>
            </a:r>
            <a:r>
              <a:rPr lang="cs-CZ" sz="1600" dirty="0" err="1" smtClean="0">
                <a:hlinkClick r:id="rId5"/>
              </a:rPr>
              <a:t>discussions</a:t>
            </a:r>
            <a:r>
              <a:rPr lang="cs-CZ" sz="1600" dirty="0" smtClean="0">
                <a:hlinkClick r:id="rId5"/>
              </a:rPr>
              <a:t>/</a:t>
            </a:r>
            <a:r>
              <a:rPr lang="cs-CZ" sz="1600" dirty="0" err="1" smtClean="0">
                <a:hlinkClick r:id="rId5"/>
              </a:rPr>
              <a:t>problems</a:t>
            </a:r>
            <a:r>
              <a:rPr lang="cs-CZ" sz="1600" dirty="0" smtClean="0">
                <a:hlinkClick r:id="rId5"/>
              </a:rPr>
              <a:t>/4046-</a:t>
            </a:r>
            <a:r>
              <a:rPr lang="cs-CZ" sz="1600" dirty="0" err="1" smtClean="0">
                <a:hlinkClick r:id="rId5"/>
              </a:rPr>
              <a:t>installation</a:t>
            </a:r>
            <a:r>
              <a:rPr lang="cs-CZ" sz="1600" dirty="0" smtClean="0">
                <a:hlinkClick r:id="rId5"/>
              </a:rPr>
              <a:t>-</a:t>
            </a:r>
            <a:r>
              <a:rPr lang="cs-CZ" sz="1600" dirty="0" err="1" smtClean="0">
                <a:hlinkClick r:id="rId5"/>
              </a:rPr>
              <a:t>of</a:t>
            </a:r>
            <a:r>
              <a:rPr lang="cs-CZ" sz="1600" dirty="0" smtClean="0">
                <a:hlinkClick r:id="rId5"/>
              </a:rPr>
              <a:t>-</a:t>
            </a:r>
            <a:r>
              <a:rPr lang="cs-CZ" sz="1600" dirty="0" err="1" smtClean="0">
                <a:hlinkClick r:id="rId5"/>
              </a:rPr>
              <a:t>rodbc</a:t>
            </a:r>
            <a:r>
              <a:rPr lang="cs-CZ" sz="1600" dirty="0" smtClean="0">
                <a:hlinkClick r:id="rId5"/>
              </a:rPr>
              <a:t>-</a:t>
            </a:r>
            <a:r>
              <a:rPr lang="cs-CZ" sz="1600" dirty="0" err="1" smtClean="0">
                <a:hlinkClick r:id="rId5"/>
              </a:rPr>
              <a:t>library</a:t>
            </a:r>
            <a:endParaRPr lang="en-US" sz="2000" b="1" dirty="0" smtClean="0"/>
          </a:p>
          <a:p>
            <a:pPr>
              <a:buFont typeface="Arial" pitchFamily="34" charset="0"/>
              <a:buChar char="•"/>
            </a:pPr>
            <a:r>
              <a:rPr lang="en-US" sz="2400" b="1" dirty="0" smtClean="0"/>
              <a:t>Linux:</a:t>
            </a:r>
          </a:p>
          <a:p>
            <a:pPr lvl="1">
              <a:buFont typeface="Arial" pitchFamily="34" charset="0"/>
              <a:buChar char="•"/>
            </a:pPr>
            <a:r>
              <a:rPr lang="cs-CZ" sz="2000" dirty="0" smtClean="0">
                <a:hlinkClick r:id="rId6"/>
              </a:rPr>
              <a:t>http://stackoverflow.com/questions/3932864/reading-data-from-microsoft-sql-server-into-r</a:t>
            </a:r>
            <a:endParaRPr lang="en-US" sz="2000" b="1" dirty="0" smtClean="0"/>
          </a:p>
          <a:p>
            <a:pPr>
              <a:buFont typeface="Arial" pitchFamily="34" charset="0"/>
              <a:buChar char="•"/>
            </a:pPr>
            <a:r>
              <a:rPr lang="en-US" sz="2400" b="1" dirty="0" smtClean="0"/>
              <a:t>Mac OSX:</a:t>
            </a:r>
            <a:endParaRPr lang="cs-CZ" sz="2000" b="1" dirty="0" smtClean="0"/>
          </a:p>
          <a:p>
            <a:pPr lvl="1">
              <a:buFont typeface="Arial" pitchFamily="34" charset="0"/>
              <a:buChar char="•"/>
            </a:pPr>
            <a:r>
              <a:rPr lang="cs-CZ" sz="2000" dirty="0" smtClean="0">
                <a:hlinkClick r:id="rId7"/>
              </a:rPr>
              <a:t>http://www.r-</a:t>
            </a:r>
            <a:r>
              <a:rPr lang="cs-CZ" sz="2000" dirty="0" err="1" smtClean="0">
                <a:hlinkClick r:id="rId7"/>
              </a:rPr>
              <a:t>bloggers.com</a:t>
            </a:r>
            <a:r>
              <a:rPr lang="cs-CZ" sz="2000" dirty="0" smtClean="0">
                <a:hlinkClick r:id="rId7"/>
              </a:rPr>
              <a:t>/</a:t>
            </a:r>
            <a:r>
              <a:rPr lang="cs-CZ" sz="2000" dirty="0" err="1" smtClean="0">
                <a:hlinkClick r:id="rId7"/>
              </a:rPr>
              <a:t>guide</a:t>
            </a:r>
            <a:r>
              <a:rPr lang="cs-CZ" sz="2000" dirty="0" smtClean="0">
                <a:hlinkClick r:id="rId7"/>
              </a:rPr>
              <a:t>-to-</a:t>
            </a:r>
            <a:r>
              <a:rPr lang="cs-CZ" sz="2000" dirty="0" err="1" smtClean="0">
                <a:hlinkClick r:id="rId7"/>
              </a:rPr>
              <a:t>accessing</a:t>
            </a:r>
            <a:r>
              <a:rPr lang="cs-CZ" sz="2000" dirty="0" smtClean="0">
                <a:hlinkClick r:id="rId7"/>
              </a:rPr>
              <a:t>-</a:t>
            </a:r>
            <a:r>
              <a:rPr lang="cs-CZ" sz="2000" dirty="0" err="1" smtClean="0">
                <a:hlinkClick r:id="rId7"/>
              </a:rPr>
              <a:t>ms</a:t>
            </a:r>
            <a:r>
              <a:rPr lang="cs-CZ" sz="2000" dirty="0" smtClean="0">
                <a:hlinkClick r:id="rId7"/>
              </a:rPr>
              <a:t>-</a:t>
            </a:r>
            <a:r>
              <a:rPr lang="cs-CZ" sz="2000" dirty="0" err="1" smtClean="0">
                <a:hlinkClick r:id="rId7"/>
              </a:rPr>
              <a:t>sql</a:t>
            </a:r>
            <a:r>
              <a:rPr lang="cs-CZ" sz="2000" dirty="0" smtClean="0">
                <a:hlinkClick r:id="rId7"/>
              </a:rPr>
              <a:t>-server-</a:t>
            </a:r>
            <a:r>
              <a:rPr lang="cs-CZ" sz="2000" dirty="0" err="1" smtClean="0">
                <a:hlinkClick r:id="rId7"/>
              </a:rPr>
              <a:t>and</a:t>
            </a:r>
            <a:r>
              <a:rPr lang="cs-CZ" sz="2000" dirty="0" smtClean="0">
                <a:hlinkClick r:id="rId7"/>
              </a:rPr>
              <a:t>-</a:t>
            </a:r>
            <a:r>
              <a:rPr lang="cs-CZ" sz="2000" dirty="0" err="1" smtClean="0">
                <a:hlinkClick r:id="rId7"/>
              </a:rPr>
              <a:t>mysql</a:t>
            </a:r>
            <a:r>
              <a:rPr lang="cs-CZ" sz="2000" dirty="0" smtClean="0">
                <a:hlinkClick r:id="rId7"/>
              </a:rPr>
              <a:t>-server-on-</a:t>
            </a:r>
            <a:r>
              <a:rPr lang="cs-CZ" sz="2000" dirty="0" err="1" smtClean="0">
                <a:hlinkClick r:id="rId7"/>
              </a:rPr>
              <a:t>mac</a:t>
            </a:r>
            <a:r>
              <a:rPr lang="cs-CZ" sz="2000" dirty="0" smtClean="0">
                <a:hlinkClick r:id="rId7"/>
              </a:rPr>
              <a:t>-os-x/</a:t>
            </a:r>
            <a:endParaRPr lang="cs-CZ" sz="20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7" name="TextovéPole 6"/>
          <p:cNvSpPr txBox="1"/>
          <p:nvPr/>
        </p:nvSpPr>
        <p:spPr>
          <a:xfrm>
            <a:off x="251520" y="2852936"/>
            <a:ext cx="8496944" cy="461665"/>
          </a:xfrm>
          <a:prstGeom prst="rect">
            <a:avLst/>
          </a:prstGeom>
          <a:noFill/>
        </p:spPr>
        <p:txBody>
          <a:bodyPr wrap="square" rtlCol="0">
            <a:spAutoFit/>
          </a:bodyPr>
          <a:lstStyle/>
          <a:p>
            <a:pPr algn="ctr"/>
            <a:r>
              <a:rPr lang="cs-CZ" sz="2400" b="1" smtClean="0"/>
              <a:t>Otázky?</a:t>
            </a:r>
            <a:endParaRPr lang="cs-CZ"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4896544" cy="523220"/>
          </a:xfrm>
          <a:prstGeom prst="rect">
            <a:avLst/>
          </a:prstGeom>
          <a:noFill/>
        </p:spPr>
        <p:txBody>
          <a:bodyPr wrap="square" rtlCol="0">
            <a:spAutoFit/>
          </a:bodyPr>
          <a:lstStyle/>
          <a:p>
            <a:r>
              <a:rPr lang="cs-CZ" sz="2800" b="1" dirty="0" smtClean="0">
                <a:latin typeface="Trebuchet MS" pitchFamily="34" charset="0"/>
              </a:rPr>
              <a:t>Webové aplikace</a:t>
            </a:r>
            <a:endParaRPr lang="en-US" sz="2800" dirty="0">
              <a:latin typeface="Trebuchet MS" pitchFamily="34" charset="0"/>
            </a:endParaRPr>
          </a:p>
        </p:txBody>
      </p:sp>
      <p:sp>
        <p:nvSpPr>
          <p:cNvPr id="7" name="TextovéPole 6"/>
          <p:cNvSpPr txBox="1"/>
          <p:nvPr/>
        </p:nvSpPr>
        <p:spPr>
          <a:xfrm>
            <a:off x="251520" y="1487681"/>
            <a:ext cx="8496944" cy="3416320"/>
          </a:xfrm>
          <a:prstGeom prst="rect">
            <a:avLst/>
          </a:prstGeom>
          <a:noFill/>
        </p:spPr>
        <p:txBody>
          <a:bodyPr wrap="square" rtlCol="0">
            <a:spAutoFit/>
          </a:bodyPr>
          <a:lstStyle/>
          <a:p>
            <a:pPr lvl="0">
              <a:lnSpc>
                <a:spcPct val="150000"/>
              </a:lnSpc>
              <a:buFont typeface="Arial" pitchFamily="34" charset="0"/>
              <a:buChar char="•"/>
            </a:pPr>
            <a:r>
              <a:rPr lang="cs-CZ" sz="2400" b="1" dirty="0" smtClean="0"/>
              <a:t> </a:t>
            </a:r>
            <a:r>
              <a:rPr lang="cs-CZ" sz="2400" dirty="0" smtClean="0"/>
              <a:t>Minimální technické nároky</a:t>
            </a:r>
          </a:p>
          <a:p>
            <a:pPr lvl="0">
              <a:lnSpc>
                <a:spcPct val="150000"/>
              </a:lnSpc>
              <a:buFont typeface="Arial" pitchFamily="34" charset="0"/>
              <a:buChar char="•"/>
            </a:pPr>
            <a:r>
              <a:rPr lang="cs-CZ" sz="2400" dirty="0" smtClean="0"/>
              <a:t> Široký záběr – velká uživatelská základna</a:t>
            </a:r>
          </a:p>
          <a:p>
            <a:pPr lvl="0">
              <a:lnSpc>
                <a:spcPct val="150000"/>
              </a:lnSpc>
              <a:buFont typeface="Arial" pitchFamily="34" charset="0"/>
              <a:buChar char="•"/>
            </a:pPr>
            <a:r>
              <a:rPr lang="cs-CZ" sz="2400" dirty="0" smtClean="0"/>
              <a:t> Odstínění uživatele od technických detailů</a:t>
            </a:r>
          </a:p>
          <a:p>
            <a:pPr lvl="0">
              <a:lnSpc>
                <a:spcPct val="150000"/>
              </a:lnSpc>
              <a:buFont typeface="Arial" pitchFamily="34" charset="0"/>
              <a:buChar char="•"/>
            </a:pPr>
            <a:r>
              <a:rPr lang="cs-CZ" sz="2400" dirty="0" smtClean="0"/>
              <a:t> Zaměření na problém nikoliv na technologie</a:t>
            </a:r>
          </a:p>
          <a:p>
            <a:pPr lvl="0">
              <a:lnSpc>
                <a:spcPct val="150000"/>
              </a:lnSpc>
              <a:buFont typeface="Arial" pitchFamily="34" charset="0"/>
              <a:buChar char="•"/>
            </a:pPr>
            <a:r>
              <a:rPr lang="cs-CZ" sz="2400" dirty="0" smtClean="0"/>
              <a:t> Efektivní vývoj</a:t>
            </a:r>
          </a:p>
          <a:p>
            <a:pPr lvl="0">
              <a:lnSpc>
                <a:spcPct val="150000"/>
              </a:lnSpc>
              <a:buFont typeface="Arial" pitchFamily="34" charset="0"/>
              <a:buChar char="•"/>
            </a:pPr>
            <a:r>
              <a:rPr lang="cs-CZ" sz="2400" dirty="0" smtClean="0"/>
              <a:t> Webová aplikace + databáze + uživatel =</a:t>
            </a:r>
            <a:r>
              <a:rPr lang="en-US" sz="2400" dirty="0" smtClean="0"/>
              <a:t>&gt;</a:t>
            </a:r>
            <a:r>
              <a:rPr lang="cs-CZ" sz="2400" dirty="0" smtClean="0"/>
              <a:t> vždy aktuální výsledky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smtClean="0">
                <a:latin typeface="Trebuchet MS" pitchFamily="34" charset="0"/>
              </a:rPr>
              <a:t>Možnosti integrace R do webových aplikací</a:t>
            </a:r>
            <a:endParaRPr lang="en-US" sz="2800" dirty="0">
              <a:latin typeface="Trebuchet MS" pitchFamily="34" charset="0"/>
            </a:endParaRPr>
          </a:p>
        </p:txBody>
      </p:sp>
      <p:sp>
        <p:nvSpPr>
          <p:cNvPr id="7" name="TextovéPole 6"/>
          <p:cNvSpPr txBox="1"/>
          <p:nvPr/>
        </p:nvSpPr>
        <p:spPr>
          <a:xfrm>
            <a:off x="251520" y="1487681"/>
            <a:ext cx="8496944" cy="1200329"/>
          </a:xfrm>
          <a:prstGeom prst="rect">
            <a:avLst/>
          </a:prstGeom>
          <a:noFill/>
        </p:spPr>
        <p:txBody>
          <a:bodyPr wrap="square" rtlCol="0">
            <a:spAutoFit/>
          </a:bodyPr>
          <a:lstStyle/>
          <a:p>
            <a:pPr lvl="0"/>
            <a:r>
              <a:rPr lang="en-US" sz="2400" i="1" dirty="0" smtClean="0"/>
              <a:t>Direct support of running R in the client-server environment have not been originally intended and is not implemented in the core R technology platform.</a:t>
            </a:r>
            <a:endParaRPr lang="cs-CZ" sz="24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496944" cy="523220"/>
          </a:xfrm>
          <a:prstGeom prst="rect">
            <a:avLst/>
          </a:prstGeom>
          <a:noFill/>
        </p:spPr>
        <p:txBody>
          <a:bodyPr wrap="square" rtlCol="0">
            <a:spAutoFit/>
          </a:bodyPr>
          <a:lstStyle/>
          <a:p>
            <a:r>
              <a:rPr lang="cs-CZ" sz="2800" b="1" dirty="0" smtClean="0">
                <a:latin typeface="Trebuchet MS" pitchFamily="34" charset="0"/>
              </a:rPr>
              <a:t>Možnosti napojení se na R</a:t>
            </a:r>
            <a:endParaRPr lang="en-US" sz="2800" dirty="0">
              <a:latin typeface="Trebuchet MS" pitchFamily="34" charset="0"/>
            </a:endParaRPr>
          </a:p>
        </p:txBody>
      </p:sp>
      <p:sp>
        <p:nvSpPr>
          <p:cNvPr id="7" name="TextovéPole 6"/>
          <p:cNvSpPr txBox="1"/>
          <p:nvPr/>
        </p:nvSpPr>
        <p:spPr>
          <a:xfrm>
            <a:off x="251520" y="1487681"/>
            <a:ext cx="8496944" cy="5016758"/>
          </a:xfrm>
          <a:prstGeom prst="rect">
            <a:avLst/>
          </a:prstGeom>
          <a:noFill/>
        </p:spPr>
        <p:txBody>
          <a:bodyPr wrap="square" rtlCol="0">
            <a:spAutoFit/>
          </a:bodyPr>
          <a:lstStyle/>
          <a:p>
            <a:pPr lvl="0">
              <a:buFont typeface="Arial" pitchFamily="34" charset="0"/>
              <a:buChar char="•"/>
            </a:pPr>
            <a:r>
              <a:rPr lang="cs-CZ" sz="2000" dirty="0" smtClean="0"/>
              <a:t> Integrace R do vybraného programovacího jazyka</a:t>
            </a:r>
          </a:p>
          <a:p>
            <a:pPr lvl="1">
              <a:buFont typeface="Arial" pitchFamily="34" charset="0"/>
              <a:buChar char="•"/>
            </a:pPr>
            <a:r>
              <a:rPr lang="cs-CZ" sz="2000" dirty="0" smtClean="0"/>
              <a:t> </a:t>
            </a:r>
            <a:r>
              <a:rPr lang="cs-CZ" sz="2000" dirty="0" err="1" smtClean="0"/>
              <a:t>rJava</a:t>
            </a:r>
            <a:endParaRPr lang="cs-CZ" sz="2000" dirty="0" smtClean="0"/>
          </a:p>
          <a:p>
            <a:pPr lvl="1">
              <a:buFont typeface="Arial" pitchFamily="34" charset="0"/>
              <a:buChar char="•"/>
            </a:pPr>
            <a:r>
              <a:rPr lang="cs-CZ" sz="2000" dirty="0" smtClean="0"/>
              <a:t> interface pro C, Fortran…</a:t>
            </a:r>
          </a:p>
          <a:p>
            <a:pPr>
              <a:buFont typeface="Arial" pitchFamily="34" charset="0"/>
              <a:buChar char="•"/>
            </a:pPr>
            <a:endParaRPr lang="cs-CZ" sz="2000" dirty="0" smtClean="0"/>
          </a:p>
          <a:p>
            <a:pPr>
              <a:buFont typeface="Arial" pitchFamily="34" charset="0"/>
              <a:buChar char="•"/>
            </a:pPr>
            <a:r>
              <a:rPr lang="cs-CZ" sz="2000" dirty="0" smtClean="0"/>
              <a:t> Extenze R pro podporu webových technologií</a:t>
            </a:r>
          </a:p>
          <a:p>
            <a:pPr lvl="1">
              <a:buFont typeface="Arial" pitchFamily="34" charset="0"/>
              <a:buChar char="•"/>
            </a:pPr>
            <a:r>
              <a:rPr lang="cs-CZ" sz="2000" dirty="0" smtClean="0"/>
              <a:t> R2HTML</a:t>
            </a:r>
          </a:p>
          <a:p>
            <a:pPr>
              <a:buFont typeface="Arial" pitchFamily="34" charset="0"/>
              <a:buChar char="•"/>
            </a:pPr>
            <a:endParaRPr lang="cs-CZ" sz="2000" dirty="0" smtClean="0"/>
          </a:p>
          <a:p>
            <a:pPr>
              <a:buFont typeface="Arial" pitchFamily="34" charset="0"/>
              <a:buChar char="•"/>
            </a:pPr>
            <a:r>
              <a:rPr lang="cs-CZ" sz="2000" dirty="0" smtClean="0"/>
              <a:t> Integrace do serverových prostředí</a:t>
            </a:r>
          </a:p>
          <a:p>
            <a:pPr lvl="1">
              <a:buFont typeface="Arial" pitchFamily="34" charset="0"/>
              <a:buChar char="•"/>
            </a:pPr>
            <a:r>
              <a:rPr lang="cs-CZ" sz="2000" dirty="0" smtClean="0"/>
              <a:t> </a:t>
            </a:r>
            <a:r>
              <a:rPr lang="cs-CZ" sz="2000" dirty="0" err="1" smtClean="0"/>
              <a:t>Rserver</a:t>
            </a:r>
            <a:endParaRPr lang="cs-CZ" sz="2000" dirty="0" smtClean="0"/>
          </a:p>
          <a:p>
            <a:pPr lvl="1">
              <a:buFont typeface="Arial" pitchFamily="34" charset="0"/>
              <a:buChar char="•"/>
            </a:pPr>
            <a:r>
              <a:rPr lang="cs-CZ" sz="2000" dirty="0" smtClean="0"/>
              <a:t> </a:t>
            </a:r>
            <a:r>
              <a:rPr lang="cs-CZ" sz="2000" dirty="0" err="1" smtClean="0"/>
              <a:t>RStatServer</a:t>
            </a:r>
            <a:endParaRPr lang="cs-CZ" sz="2000" dirty="0" smtClean="0"/>
          </a:p>
          <a:p>
            <a:pPr lvl="1">
              <a:buFont typeface="Arial" pitchFamily="34" charset="0"/>
              <a:buChar char="•"/>
            </a:pPr>
            <a:r>
              <a:rPr lang="cs-CZ" sz="2000" dirty="0" smtClean="0"/>
              <a:t> </a:t>
            </a:r>
            <a:r>
              <a:rPr lang="cs-CZ" sz="2000" b="1" dirty="0" err="1" smtClean="0"/>
              <a:t>rApache</a:t>
            </a:r>
            <a:endParaRPr lang="cs-CZ" sz="2000" b="1" dirty="0" smtClean="0"/>
          </a:p>
          <a:p>
            <a:pPr lvl="1">
              <a:buFont typeface="Arial" pitchFamily="34" charset="0"/>
              <a:buChar char="•"/>
            </a:pPr>
            <a:r>
              <a:rPr lang="cs-CZ" sz="2000" dirty="0" smtClean="0"/>
              <a:t> </a:t>
            </a:r>
            <a:r>
              <a:rPr lang="cs-CZ" sz="2000" b="1" dirty="0" err="1" smtClean="0"/>
              <a:t>OpenCPU</a:t>
            </a:r>
            <a:endParaRPr lang="cs-CZ" sz="2000" b="1" dirty="0" smtClean="0"/>
          </a:p>
          <a:p>
            <a:pPr lvl="1">
              <a:buFont typeface="Arial" pitchFamily="34" charset="0"/>
              <a:buChar char="•"/>
            </a:pPr>
            <a:r>
              <a:rPr lang="cs-CZ" sz="2000" dirty="0" smtClean="0"/>
              <a:t> </a:t>
            </a:r>
            <a:r>
              <a:rPr lang="en-US" sz="2000" dirty="0" err="1" smtClean="0"/>
              <a:t>FastRWeb</a:t>
            </a:r>
            <a:endParaRPr lang="cs-CZ" sz="2000" dirty="0" smtClean="0"/>
          </a:p>
          <a:p>
            <a:pPr lvl="1">
              <a:buFont typeface="Arial" pitchFamily="34" charset="0"/>
              <a:buChar char="•"/>
            </a:pPr>
            <a:r>
              <a:rPr lang="cs-CZ" sz="2000" dirty="0" smtClean="0"/>
              <a:t> </a:t>
            </a:r>
            <a:r>
              <a:rPr lang="cs-CZ" sz="2000" dirty="0" err="1" smtClean="0"/>
              <a:t>Rook</a:t>
            </a:r>
            <a:endParaRPr lang="cs-CZ" sz="2000" dirty="0" smtClean="0"/>
          </a:p>
          <a:p>
            <a:pPr lvl="1">
              <a:buFont typeface="Arial" pitchFamily="34" charset="0"/>
              <a:buChar char="•"/>
            </a:pPr>
            <a:r>
              <a:rPr lang="cs-CZ" sz="2000" dirty="0" smtClean="0"/>
              <a:t> </a:t>
            </a:r>
            <a:r>
              <a:rPr lang="cs-CZ" sz="2000" b="1" dirty="0" err="1" smtClean="0"/>
              <a:t>Brew</a:t>
            </a:r>
            <a:endParaRPr lang="cs-CZ" sz="2000" b="1" dirty="0" smtClean="0"/>
          </a:p>
          <a:p>
            <a:pPr lvl="1">
              <a:buFont typeface="Arial" pitchFamily="34" charset="0"/>
              <a:buChar char="•"/>
            </a:pPr>
            <a:r>
              <a:rPr lang="cs-CZ" sz="2000" b="1" dirty="0" smtClean="0"/>
              <a:t> </a:t>
            </a:r>
            <a:r>
              <a:rPr lang="cs-CZ" sz="2000" b="1" dirty="0" err="1" smtClean="0"/>
              <a:t>Shiny</a:t>
            </a:r>
            <a:endParaRPr lang="cs-CZ" sz="20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smtClean="0">
                <a:latin typeface="Trebuchet MS" pitchFamily="34" charset="0"/>
              </a:rPr>
              <a:t>Metody integrace R do webových aplikací</a:t>
            </a:r>
            <a:endParaRPr lang="en-US" sz="2800" dirty="0">
              <a:latin typeface="Trebuchet MS" pitchFamily="34" charset="0"/>
            </a:endParaRPr>
          </a:p>
        </p:txBody>
      </p:sp>
      <p:sp>
        <p:nvSpPr>
          <p:cNvPr id="7" name="TextovéPole 6"/>
          <p:cNvSpPr txBox="1"/>
          <p:nvPr/>
        </p:nvSpPr>
        <p:spPr>
          <a:xfrm>
            <a:off x="251520" y="1487681"/>
            <a:ext cx="8496944" cy="4708981"/>
          </a:xfrm>
          <a:prstGeom prst="rect">
            <a:avLst/>
          </a:prstGeom>
          <a:noFill/>
        </p:spPr>
        <p:txBody>
          <a:bodyPr wrap="square" rtlCol="0">
            <a:spAutoFit/>
          </a:bodyPr>
          <a:lstStyle/>
          <a:p>
            <a:pPr lvl="0">
              <a:buFont typeface="Arial" pitchFamily="34" charset="0"/>
              <a:buChar char="•"/>
            </a:pPr>
            <a:r>
              <a:rPr lang="cs-CZ" sz="2000" b="1" dirty="0" smtClean="0"/>
              <a:t> Integrace formou volání knihoven</a:t>
            </a:r>
          </a:p>
          <a:p>
            <a:pPr lvl="1">
              <a:buFont typeface="Arial" pitchFamily="34" charset="0"/>
              <a:buChar char="•"/>
            </a:pPr>
            <a:r>
              <a:rPr lang="cs-CZ" sz="2000" dirty="0" smtClean="0"/>
              <a:t> Jednoduché a přímočaré</a:t>
            </a:r>
          </a:p>
          <a:p>
            <a:pPr lvl="1">
              <a:buFont typeface="Arial" pitchFamily="34" charset="0"/>
              <a:buChar char="•"/>
            </a:pPr>
            <a:r>
              <a:rPr lang="cs-CZ" sz="2000" dirty="0" smtClean="0"/>
              <a:t> Vhodné pro jednoduché webové aplikace</a:t>
            </a:r>
          </a:p>
          <a:p>
            <a:pPr lvl="1">
              <a:buFont typeface="Arial" pitchFamily="34" charset="0"/>
              <a:buChar char="•"/>
            </a:pPr>
            <a:r>
              <a:rPr lang="cs-CZ" sz="2000" dirty="0" smtClean="0"/>
              <a:t> Nutné doinstalovat rozšiřující knihovny/programy a udržovat je</a:t>
            </a:r>
          </a:p>
          <a:p>
            <a:pPr lvl="1">
              <a:buFont typeface="Arial" pitchFamily="34" charset="0"/>
              <a:buChar char="•"/>
            </a:pPr>
            <a:r>
              <a:rPr lang="cs-CZ" sz="2000" dirty="0" smtClean="0"/>
              <a:t> Závislé na platformě</a:t>
            </a:r>
          </a:p>
          <a:p>
            <a:pPr lvl="1">
              <a:buFont typeface="Arial" pitchFamily="34" charset="0"/>
              <a:buChar char="•"/>
            </a:pPr>
            <a:r>
              <a:rPr lang="cs-CZ" sz="2000" dirty="0" smtClean="0"/>
              <a:t> </a:t>
            </a:r>
            <a:r>
              <a:rPr lang="cs-CZ" sz="2000" dirty="0" err="1" smtClean="0"/>
              <a:t>rApache</a:t>
            </a:r>
            <a:r>
              <a:rPr lang="cs-CZ" sz="2000" dirty="0" smtClean="0"/>
              <a:t>, </a:t>
            </a:r>
            <a:r>
              <a:rPr lang="cs-CZ" sz="2000" dirty="0" err="1" smtClean="0"/>
              <a:t>brew</a:t>
            </a:r>
            <a:r>
              <a:rPr lang="cs-CZ" sz="2000" dirty="0" smtClean="0"/>
              <a:t>, </a:t>
            </a:r>
            <a:r>
              <a:rPr lang="cs-CZ" sz="2000" dirty="0" err="1" smtClean="0"/>
              <a:t>Shiny</a:t>
            </a:r>
            <a:endParaRPr lang="cs-CZ" sz="2000" dirty="0" smtClean="0"/>
          </a:p>
          <a:p>
            <a:pPr lvl="1">
              <a:buFont typeface="Arial" pitchFamily="34" charset="0"/>
              <a:buChar char="•"/>
            </a:pPr>
            <a:endParaRPr lang="cs-CZ" sz="2000" dirty="0" smtClean="0"/>
          </a:p>
          <a:p>
            <a:pPr lvl="0">
              <a:buFont typeface="Arial" pitchFamily="34" charset="0"/>
              <a:buChar char="•"/>
            </a:pPr>
            <a:r>
              <a:rPr lang="cs-CZ" sz="2000" b="1" dirty="0" smtClean="0"/>
              <a:t> Integrace formou volání vzdálených služeb</a:t>
            </a:r>
          </a:p>
          <a:p>
            <a:pPr lvl="1">
              <a:buFont typeface="Arial" pitchFamily="34" charset="0"/>
              <a:buChar char="•"/>
            </a:pPr>
            <a:r>
              <a:rPr lang="cs-CZ" sz="2000" dirty="0" smtClean="0"/>
              <a:t> Servisně orientovaná architektura (SOA)</a:t>
            </a:r>
          </a:p>
          <a:p>
            <a:pPr lvl="1">
              <a:buFont typeface="Arial" pitchFamily="34" charset="0"/>
              <a:buChar char="•"/>
            </a:pPr>
            <a:r>
              <a:rPr lang="cs-CZ" sz="2000" dirty="0" smtClean="0"/>
              <a:t> Dedikovaný server, možnost jeho sdílení</a:t>
            </a:r>
          </a:p>
          <a:p>
            <a:pPr lvl="1">
              <a:buFont typeface="Arial" pitchFamily="34" charset="0"/>
              <a:buChar char="•"/>
            </a:pPr>
            <a:r>
              <a:rPr lang="cs-CZ" sz="2000" dirty="0" smtClean="0"/>
              <a:t> Funkce R vystaveny přes definované rozhraní</a:t>
            </a:r>
          </a:p>
          <a:p>
            <a:pPr lvl="2">
              <a:buFont typeface="Arial" pitchFamily="34" charset="0"/>
              <a:buChar char="•"/>
            </a:pPr>
            <a:r>
              <a:rPr lang="cs-CZ" sz="2000" dirty="0" smtClean="0"/>
              <a:t> REST přes HTTP</a:t>
            </a:r>
          </a:p>
          <a:p>
            <a:pPr lvl="1">
              <a:buFont typeface="Arial" pitchFamily="34" charset="0"/>
              <a:buChar char="•"/>
            </a:pPr>
            <a:r>
              <a:rPr lang="cs-CZ" sz="2000" dirty="0" smtClean="0"/>
              <a:t> Vhodné pro složité webové aplikace s velkým množstvím jiných funkcí</a:t>
            </a:r>
          </a:p>
          <a:p>
            <a:pPr lvl="1">
              <a:buFont typeface="Arial" pitchFamily="34" charset="0"/>
              <a:buChar char="•"/>
            </a:pPr>
            <a:r>
              <a:rPr lang="cs-CZ" sz="2000" dirty="0" smtClean="0"/>
              <a:t> Plnohodnotný výpočetní </a:t>
            </a:r>
            <a:r>
              <a:rPr lang="cs-CZ" sz="2000" dirty="0" err="1" smtClean="0"/>
              <a:t>backend</a:t>
            </a:r>
            <a:endParaRPr lang="cs-CZ" sz="2000" dirty="0" smtClean="0"/>
          </a:p>
          <a:p>
            <a:pPr lvl="1">
              <a:buFont typeface="Arial" pitchFamily="34" charset="0"/>
              <a:buChar char="•"/>
            </a:pPr>
            <a:r>
              <a:rPr lang="cs-CZ" sz="2000" dirty="0" smtClean="0"/>
              <a:t> </a:t>
            </a:r>
            <a:r>
              <a:rPr lang="cs-CZ" sz="2000" dirty="0" err="1" smtClean="0"/>
              <a:t>OpenCPU</a:t>
            </a:r>
            <a:endParaRPr lang="cs-CZ"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4896544" cy="523220"/>
          </a:xfrm>
          <a:prstGeom prst="rect">
            <a:avLst/>
          </a:prstGeom>
          <a:noFill/>
        </p:spPr>
        <p:txBody>
          <a:bodyPr wrap="square" rtlCol="0">
            <a:spAutoFit/>
          </a:bodyPr>
          <a:lstStyle/>
          <a:p>
            <a:r>
              <a:rPr lang="cs-CZ" sz="2800" b="1" dirty="0" smtClean="0">
                <a:latin typeface="Trebuchet MS" pitchFamily="34" charset="0"/>
              </a:rPr>
              <a:t>Ukázka architektury</a:t>
            </a:r>
            <a:endParaRPr lang="en-US" sz="2800" dirty="0">
              <a:latin typeface="Trebuchet MS" pitchFamily="34" charset="0"/>
            </a:endParaRPr>
          </a:p>
        </p:txBody>
      </p:sp>
      <p:pic>
        <p:nvPicPr>
          <p:cNvPr id="5" name="Picture 2" descr="C:\Users\hulek\projects\konference-isess-2013\prispevek-1-genasis-system-architecture\clanek\genasis-system-architecture.png"/>
          <p:cNvPicPr>
            <a:picLocks noChangeAspect="1" noChangeArrowheads="1"/>
          </p:cNvPicPr>
          <p:nvPr/>
        </p:nvPicPr>
        <p:blipFill>
          <a:blip r:embed="rId4" cstate="print"/>
          <a:srcRect/>
          <a:stretch>
            <a:fillRect/>
          </a:stretch>
        </p:blipFill>
        <p:spPr bwMode="auto">
          <a:xfrm>
            <a:off x="1475656" y="548680"/>
            <a:ext cx="6448218" cy="83772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ulek\projects\unep-gmp-II\app-gui\common\darker-light-bg.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C:\Users\hulek\projects\unep-gmp-II\app-gui\common\blue-strip.jpg"/>
          <p:cNvPicPr>
            <a:picLocks noChangeAspect="1" noChangeArrowheads="1"/>
          </p:cNvPicPr>
          <p:nvPr/>
        </p:nvPicPr>
        <p:blipFill>
          <a:blip r:embed="rId3" cstate="print"/>
          <a:srcRect/>
          <a:stretch>
            <a:fillRect/>
          </a:stretch>
        </p:blipFill>
        <p:spPr bwMode="auto">
          <a:xfrm>
            <a:off x="0" y="0"/>
            <a:ext cx="9144000" cy="162320"/>
          </a:xfrm>
          <a:prstGeom prst="rect">
            <a:avLst/>
          </a:prstGeom>
          <a:noFill/>
        </p:spPr>
      </p:pic>
      <p:sp>
        <p:nvSpPr>
          <p:cNvPr id="9" name="TextovéPole 8"/>
          <p:cNvSpPr txBox="1"/>
          <p:nvPr/>
        </p:nvSpPr>
        <p:spPr>
          <a:xfrm>
            <a:off x="251520" y="332656"/>
            <a:ext cx="8892480" cy="523220"/>
          </a:xfrm>
          <a:prstGeom prst="rect">
            <a:avLst/>
          </a:prstGeom>
          <a:noFill/>
        </p:spPr>
        <p:txBody>
          <a:bodyPr wrap="square" rtlCol="0">
            <a:spAutoFit/>
          </a:bodyPr>
          <a:lstStyle/>
          <a:p>
            <a:r>
              <a:rPr lang="cs-CZ" sz="2800" b="1" dirty="0" err="1" smtClean="0">
                <a:latin typeface="Trebuchet MS" pitchFamily="34" charset="0"/>
              </a:rPr>
              <a:t>rApache</a:t>
            </a:r>
            <a:endParaRPr lang="en-US" sz="2800" dirty="0">
              <a:latin typeface="Trebuchet MS" pitchFamily="34" charset="0"/>
            </a:endParaRPr>
          </a:p>
        </p:txBody>
      </p:sp>
      <p:sp>
        <p:nvSpPr>
          <p:cNvPr id="7" name="TextovéPole 6"/>
          <p:cNvSpPr txBox="1"/>
          <p:nvPr/>
        </p:nvSpPr>
        <p:spPr>
          <a:xfrm>
            <a:off x="251520" y="1487681"/>
            <a:ext cx="8496944" cy="4031873"/>
          </a:xfrm>
          <a:prstGeom prst="rect">
            <a:avLst/>
          </a:prstGeom>
          <a:noFill/>
        </p:spPr>
        <p:txBody>
          <a:bodyPr wrap="square" rtlCol="0">
            <a:spAutoFit/>
          </a:bodyPr>
          <a:lstStyle/>
          <a:p>
            <a:pPr fontAlgn="base"/>
            <a:r>
              <a:rPr lang="en-US" sz="2000" b="1" i="1" dirty="0" err="1" smtClean="0"/>
              <a:t>rApache</a:t>
            </a:r>
            <a:r>
              <a:rPr lang="en-US" sz="2000" i="1" dirty="0" smtClean="0"/>
              <a:t> is a project supporting </a:t>
            </a:r>
            <a:r>
              <a:rPr lang="en-US" sz="2000" b="1" i="1" dirty="0" smtClean="0"/>
              <a:t>web application development </a:t>
            </a:r>
            <a:r>
              <a:rPr lang="en-US" sz="2000" i="1" dirty="0" smtClean="0"/>
              <a:t>using the </a:t>
            </a:r>
            <a:r>
              <a:rPr lang="en-US" sz="2000" b="1" i="1" dirty="0" smtClean="0"/>
              <a:t>R statistical language</a:t>
            </a:r>
            <a:r>
              <a:rPr lang="en-US" sz="2000" i="1" dirty="0" smtClean="0"/>
              <a:t> and environment and the</a:t>
            </a:r>
            <a:r>
              <a:rPr lang="cs-CZ" sz="2000" i="1" dirty="0" smtClean="0"/>
              <a:t> </a:t>
            </a:r>
            <a:r>
              <a:rPr lang="en-US" sz="2000" b="1" i="1" dirty="0" smtClean="0"/>
              <a:t>Apache web server.</a:t>
            </a:r>
            <a:r>
              <a:rPr lang="en-US" sz="2000" i="1" dirty="0" smtClean="0"/>
              <a:t> The current software distribution </a:t>
            </a:r>
            <a:r>
              <a:rPr lang="en-US" sz="2000" b="1" i="1" dirty="0" smtClean="0"/>
              <a:t>runs on UNIX/Linux and Mac OS X </a:t>
            </a:r>
            <a:r>
              <a:rPr lang="en-US" sz="2000" i="1" dirty="0" smtClean="0"/>
              <a:t>operating systems. Apache servers with threaded Multi-Processing Modules are now supported, but the </a:t>
            </a:r>
            <a:r>
              <a:rPr lang="en-US" sz="2000" i="1" dirty="0" err="1" smtClean="0"/>
              <a:t>the</a:t>
            </a:r>
            <a:r>
              <a:rPr lang="en-US" sz="2000" i="1" dirty="0" smtClean="0"/>
              <a:t> Apache </a:t>
            </a:r>
            <a:r>
              <a:rPr lang="en-US" sz="2000" i="1" dirty="0" err="1" smtClean="0"/>
              <a:t>Prefork</a:t>
            </a:r>
            <a:r>
              <a:rPr lang="en-US" sz="2000" i="1" dirty="0" smtClean="0"/>
              <a:t> Multi-Processing Module is still recommended (refer to the Multi-Processing Modules chapter from Apache for more about this).</a:t>
            </a:r>
            <a:endParaRPr lang="cs-CZ" sz="2000" i="1" dirty="0" smtClean="0"/>
          </a:p>
          <a:p>
            <a:pPr fontAlgn="base"/>
            <a:endParaRPr lang="en-US" sz="2000" i="1" dirty="0" smtClean="0"/>
          </a:p>
          <a:p>
            <a:pPr fontAlgn="base"/>
            <a:r>
              <a:rPr lang="en-US" sz="2000" i="1" dirty="0" smtClean="0"/>
              <a:t>The </a:t>
            </a:r>
            <a:r>
              <a:rPr lang="en-US" sz="2000" b="1" i="1" dirty="0" err="1" smtClean="0"/>
              <a:t>rApache</a:t>
            </a:r>
            <a:r>
              <a:rPr lang="en-US" sz="2000" b="1" i="1" dirty="0" smtClean="0"/>
              <a:t> software distribution provides the Apache module named </a:t>
            </a:r>
            <a:r>
              <a:rPr lang="en-US" sz="2000" b="1" i="1" dirty="0" err="1" smtClean="0"/>
              <a:t>mod_R</a:t>
            </a:r>
            <a:r>
              <a:rPr lang="en-US" sz="2000" b="1" i="1" dirty="0" smtClean="0"/>
              <a:t> </a:t>
            </a:r>
            <a:r>
              <a:rPr lang="en-US" sz="2000" i="1" dirty="0" smtClean="0"/>
              <a:t>that </a:t>
            </a:r>
            <a:r>
              <a:rPr lang="en-US" sz="2000" b="1" i="1" dirty="0" smtClean="0"/>
              <a:t>embeds the R interpreter inside the web server.</a:t>
            </a:r>
            <a:r>
              <a:rPr lang="en-US" sz="2000" i="1" dirty="0" smtClean="0"/>
              <a:t> It also comes bundled with</a:t>
            </a:r>
            <a:r>
              <a:rPr lang="cs-CZ" sz="2000" i="1" dirty="0" smtClean="0"/>
              <a:t> </a:t>
            </a:r>
            <a:r>
              <a:rPr lang="cs-CZ" sz="2000" i="1" dirty="0" err="1" smtClean="0"/>
              <a:t>libapreq</a:t>
            </a:r>
            <a:r>
              <a:rPr lang="en-US" sz="2000" i="1" dirty="0" smtClean="0"/>
              <a:t>, an Apache module for manipulating client request data. Together, they provide the glue to transform R into a server-side scripting environment.</a:t>
            </a:r>
          </a:p>
          <a:p>
            <a:pPr lvl="1"/>
            <a:endParaRPr lang="cs-CZ" sz="1600" b="1" i="1" dirty="0" smtClean="0"/>
          </a:p>
          <a:p>
            <a:pPr lvl="0">
              <a:buFont typeface="Arial" pitchFamily="34" charset="0"/>
              <a:buChar char="•"/>
            </a:pPr>
            <a:endParaRPr lang="cs-CZ" sz="20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TotalTime>
  <Words>1529</Words>
  <Application>Microsoft Office PowerPoint</Application>
  <PresentationFormat>Předvádění na obrazovce (4:3)</PresentationFormat>
  <Paragraphs>417</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hulek</dc:creator>
  <cp:lastModifiedBy>hulek</cp:lastModifiedBy>
  <cp:revision>138</cp:revision>
  <dcterms:created xsi:type="dcterms:W3CDTF">2013-09-04T05:15:18Z</dcterms:created>
  <dcterms:modified xsi:type="dcterms:W3CDTF">2013-11-15T13:26:16Z</dcterms:modified>
</cp:coreProperties>
</file>