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32E5-C3BB-4BE7-871C-387827810AFA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47F0-C36E-47A4-B6BC-BDEFF38AAA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33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32E5-C3BB-4BE7-871C-387827810AFA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47F0-C36E-47A4-B6BC-BDEFF38AAA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89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32E5-C3BB-4BE7-871C-387827810AFA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47F0-C36E-47A4-B6BC-BDEFF38AAA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60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32E5-C3BB-4BE7-871C-387827810AFA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47F0-C36E-47A4-B6BC-BDEFF38AAA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917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32E5-C3BB-4BE7-871C-387827810AFA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47F0-C36E-47A4-B6BC-BDEFF38AAA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58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32E5-C3BB-4BE7-871C-387827810AFA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47F0-C36E-47A4-B6BC-BDEFF38AAA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31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32E5-C3BB-4BE7-871C-387827810AFA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47F0-C36E-47A4-B6BC-BDEFF38AAA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44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32E5-C3BB-4BE7-871C-387827810AFA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47F0-C36E-47A4-B6BC-BDEFF38AAA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06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32E5-C3BB-4BE7-871C-387827810AFA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47F0-C36E-47A4-B6BC-BDEFF38AAA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47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32E5-C3BB-4BE7-871C-387827810AFA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47F0-C36E-47A4-B6BC-BDEFF38AAA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640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32E5-C3BB-4BE7-871C-387827810AFA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47F0-C36E-47A4-B6BC-BDEFF38AAA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07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032E5-C3BB-4BE7-871C-387827810AFA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47F0-C36E-47A4-B6BC-BDEFF38AAA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91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studio.github.io/shiny/tutorial/#welcome" TargetMode="External"/><Relationship Id="rId2" Type="http://schemas.openxmlformats.org/officeDocument/2006/relationships/hyperlink" Target="http://www.rstudio.com/shin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7" Type="http://schemas.openxmlformats.org/officeDocument/2006/relationships/image" Target="../media/image6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5400" dirty="0" smtClean="0"/>
              <a:t>Propojení R a webu pomocí </a:t>
            </a:r>
            <a:r>
              <a:rPr lang="en-US" sz="5400" dirty="0" smtClean="0"/>
              <a:t>Shiny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sz="2400" dirty="0" smtClean="0"/>
          </a:p>
          <a:p>
            <a:endParaRPr lang="cs-CZ" sz="2400" dirty="0"/>
          </a:p>
          <a:p>
            <a:r>
              <a:rPr lang="en-US" sz="2400" dirty="0" smtClean="0"/>
              <a:t>Eva </a:t>
            </a:r>
            <a:r>
              <a:rPr lang="cs-CZ" sz="2400" dirty="0" smtClean="0"/>
              <a:t>Janoušová</a:t>
            </a:r>
            <a:r>
              <a:rPr lang="en-US" sz="2400" dirty="0" smtClean="0"/>
              <a:t>, Richard H</a:t>
            </a:r>
            <a:r>
              <a:rPr lang="cs-CZ" sz="2400" smtClean="0"/>
              <a:t>ůlek</a:t>
            </a:r>
            <a:endParaRPr lang="cs-CZ" sz="2400" dirty="0" smtClean="0"/>
          </a:p>
          <a:p>
            <a:r>
              <a:rPr lang="cs-CZ" sz="2400" dirty="0" smtClean="0"/>
              <a:t>15. 11. 2013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218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Ukázka: </a:t>
            </a:r>
            <a:r>
              <a:rPr lang="cs-CZ" sz="2800" dirty="0" smtClean="0">
                <a:hlinkClick r:id="rId2"/>
              </a:rPr>
              <a:t>http://www.rstudio.com/shiny/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Tutoriál: </a:t>
            </a:r>
            <a:r>
              <a:rPr lang="cs-CZ" sz="2800" dirty="0" smtClean="0">
                <a:hlinkClick r:id="rId3"/>
              </a:rPr>
              <a:t>http://rstudio.github.io/shiny/tutorial/#welcome</a:t>
            </a:r>
            <a:r>
              <a:rPr lang="cs-CZ" sz="2800" dirty="0" smtClean="0"/>
              <a:t> 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0245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Použití:</a:t>
            </a:r>
          </a:p>
          <a:p>
            <a:pPr marL="0" indent="0">
              <a:buNone/>
            </a:pPr>
            <a:r>
              <a:rPr lang="cs-CZ" sz="2800" dirty="0" smtClean="0"/>
              <a:t>	</a:t>
            </a:r>
            <a:r>
              <a:rPr lang="cs-CZ" sz="2800" dirty="0" err="1" smtClean="0"/>
              <a:t>install.packages</a:t>
            </a:r>
            <a:r>
              <a:rPr lang="cs-CZ" sz="2800" dirty="0" smtClean="0"/>
              <a:t>("</a:t>
            </a:r>
            <a:r>
              <a:rPr lang="cs-CZ" sz="2800" dirty="0" err="1" smtClean="0"/>
              <a:t>shiny</a:t>
            </a:r>
            <a:r>
              <a:rPr lang="cs-CZ" sz="2800" dirty="0" smtClean="0"/>
              <a:t>") </a:t>
            </a:r>
            <a:r>
              <a:rPr lang="en-US" sz="2800" dirty="0" smtClean="0"/>
              <a:t>#</a:t>
            </a:r>
            <a:r>
              <a:rPr lang="cs-CZ" sz="2800" dirty="0" smtClean="0"/>
              <a:t> Instalace v </a:t>
            </a:r>
            <a:r>
              <a:rPr lang="cs-CZ" sz="2800" dirty="0" err="1" smtClean="0"/>
              <a:t>Rku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err="1" smtClean="0"/>
              <a:t>library</a:t>
            </a:r>
            <a:r>
              <a:rPr lang="cs-CZ" sz="2800" dirty="0" smtClean="0"/>
              <a:t>(</a:t>
            </a:r>
            <a:r>
              <a:rPr lang="cs-CZ" sz="2800" dirty="0" err="1" smtClean="0"/>
              <a:t>shiny</a:t>
            </a:r>
            <a:r>
              <a:rPr lang="cs-CZ" sz="2800" dirty="0" smtClean="0"/>
              <a:t>) </a:t>
            </a:r>
            <a:r>
              <a:rPr lang="en-US" sz="2800" dirty="0" smtClean="0"/>
              <a:t># Na</a:t>
            </a:r>
            <a:r>
              <a:rPr lang="cs-CZ" sz="2800" dirty="0" smtClean="0"/>
              <a:t>čtení knihovny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en-US" sz="2800" dirty="0" err="1" smtClean="0"/>
              <a:t>runApp</a:t>
            </a:r>
            <a:r>
              <a:rPr lang="en-US" sz="2800" dirty="0" smtClean="0"/>
              <a:t>("~/R/</a:t>
            </a:r>
            <a:r>
              <a:rPr lang="en-US" sz="2800" dirty="0" err="1" smtClean="0"/>
              <a:t>shiny_ukazky</a:t>
            </a:r>
            <a:r>
              <a:rPr lang="en-US" sz="2800" dirty="0" smtClean="0"/>
              <a:t>")</a:t>
            </a:r>
          </a:p>
          <a:p>
            <a:pPr lvl="0"/>
            <a:r>
              <a:rPr lang="cs-CZ" sz="2800" dirty="0" smtClean="0">
                <a:solidFill>
                  <a:prstClr val="black"/>
                </a:solidFill>
              </a:rPr>
              <a:t>Ukončení aplikace v </a:t>
            </a:r>
            <a:r>
              <a:rPr lang="cs-CZ" sz="2800" dirty="0" err="1" smtClean="0">
                <a:solidFill>
                  <a:prstClr val="black"/>
                </a:solidFill>
              </a:rPr>
              <a:t>Rku</a:t>
            </a:r>
            <a:r>
              <a:rPr lang="cs-CZ" sz="2800" dirty="0">
                <a:solidFill>
                  <a:prstClr val="black"/>
                </a:solidFill>
              </a:rPr>
              <a:t> </a:t>
            </a:r>
            <a:r>
              <a:rPr lang="cs-CZ" sz="2800" dirty="0" smtClean="0">
                <a:solidFill>
                  <a:prstClr val="black"/>
                </a:solidFill>
              </a:rPr>
              <a:t>pomocí </a:t>
            </a:r>
            <a:r>
              <a:rPr lang="cs-CZ" sz="2800" dirty="0" err="1" smtClean="0">
                <a:solidFill>
                  <a:prstClr val="black"/>
                </a:solidFill>
              </a:rPr>
              <a:t>ESCAPE</a:t>
            </a:r>
            <a:endParaRPr lang="cs-CZ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V </a:t>
            </a:r>
            <a:r>
              <a:rPr lang="cs-CZ" sz="2800" dirty="0" smtClean="0">
                <a:solidFill>
                  <a:prstClr val="black"/>
                </a:solidFill>
              </a:rPr>
              <a:t>adresáři (např. </a:t>
            </a:r>
            <a:r>
              <a:rPr lang="cs-CZ" sz="2800" dirty="0" err="1" smtClean="0">
                <a:solidFill>
                  <a:prstClr val="black"/>
                </a:solidFill>
              </a:rPr>
              <a:t>shiny_ukazky</a:t>
            </a:r>
            <a:r>
              <a:rPr lang="cs-CZ" sz="2800" dirty="0" smtClean="0">
                <a:solidFill>
                  <a:prstClr val="black"/>
                </a:solidFill>
              </a:rPr>
              <a:t>) je potřeba mít dva soubory:</a:t>
            </a:r>
          </a:p>
          <a:p>
            <a:pPr marL="800100" lvl="2" indent="0">
              <a:buNone/>
            </a:pPr>
            <a:r>
              <a:rPr lang="cs-CZ" sz="2800" dirty="0" err="1" smtClean="0">
                <a:solidFill>
                  <a:prstClr val="black"/>
                </a:solidFill>
              </a:rPr>
              <a:t>ui.R</a:t>
            </a:r>
            <a:endParaRPr lang="cs-CZ" sz="2800" dirty="0" smtClean="0">
              <a:solidFill>
                <a:prstClr val="black"/>
              </a:solidFill>
            </a:endParaRPr>
          </a:p>
          <a:p>
            <a:pPr marL="800100" lvl="2" indent="0">
              <a:buNone/>
            </a:pPr>
            <a:r>
              <a:rPr lang="cs-CZ" sz="2800" dirty="0" err="1" smtClean="0">
                <a:solidFill>
                  <a:prstClr val="black"/>
                </a:solidFill>
              </a:rPr>
              <a:t>server.R</a:t>
            </a:r>
            <a:endParaRPr 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98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Soubor </a:t>
            </a:r>
            <a:r>
              <a:rPr lang="cs-CZ" dirty="0" err="1" smtClean="0"/>
              <a:t>ui.R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56184"/>
            <a:ext cx="8229600" cy="506916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/>
              <a:t>shinyUI(pageWithSidebar(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	</a:t>
            </a:r>
            <a:r>
              <a:rPr lang="cs-CZ" sz="1800" dirty="0" smtClean="0"/>
              <a:t>headerPanel(„nazev"),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	</a:t>
            </a:r>
            <a:r>
              <a:rPr lang="cs-CZ" sz="1800" dirty="0" smtClean="0"/>
              <a:t>sidebarPanel(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	</a:t>
            </a:r>
            <a:r>
              <a:rPr lang="cs-CZ" sz="1800" dirty="0" smtClean="0"/>
              <a:t>	</a:t>
            </a:r>
            <a:r>
              <a:rPr lang="cs-CZ" sz="1800" dirty="0" err="1" smtClean="0"/>
              <a:t>checkboxInput</a:t>
            </a:r>
            <a:r>
              <a:rPr lang="cs-CZ" sz="1800" dirty="0" smtClean="0"/>
              <a:t>(</a:t>
            </a:r>
            <a:r>
              <a:rPr lang="cs-CZ" sz="1800" dirty="0" smtClean="0">
                <a:solidFill>
                  <a:srgbClr val="0070C0"/>
                </a:solidFill>
              </a:rPr>
              <a:t>'in</a:t>
            </a:r>
            <a:r>
              <a:rPr lang="en-US" sz="1800" dirty="0" smtClean="0">
                <a:solidFill>
                  <a:srgbClr val="0070C0"/>
                </a:solidFill>
              </a:rPr>
              <a:t>putId1</a:t>
            </a:r>
            <a:r>
              <a:rPr lang="cs-CZ" sz="1800" dirty="0" smtClean="0">
                <a:solidFill>
                  <a:srgbClr val="0070C0"/>
                </a:solidFill>
              </a:rPr>
              <a:t>'</a:t>
            </a:r>
            <a:r>
              <a:rPr lang="cs-CZ" sz="1800" dirty="0" smtClean="0"/>
              <a:t>,...),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	</a:t>
            </a:r>
            <a:r>
              <a:rPr lang="cs-CZ" sz="1800" dirty="0" smtClean="0"/>
              <a:t>	</a:t>
            </a:r>
            <a:r>
              <a:rPr lang="cs-CZ" sz="1800" dirty="0" err="1" smtClean="0"/>
              <a:t>radioButtons</a:t>
            </a:r>
            <a:r>
              <a:rPr lang="cs-CZ" sz="1800" dirty="0" smtClean="0"/>
              <a:t>(</a:t>
            </a:r>
            <a:r>
              <a:rPr lang="cs-CZ" sz="1800" dirty="0" smtClean="0">
                <a:solidFill>
                  <a:srgbClr val="0070C0"/>
                </a:solidFill>
              </a:rPr>
              <a:t>'in</a:t>
            </a:r>
            <a:r>
              <a:rPr lang="en-US" sz="1800" dirty="0" smtClean="0">
                <a:solidFill>
                  <a:srgbClr val="0070C0"/>
                </a:solidFill>
              </a:rPr>
              <a:t>putId2</a:t>
            </a:r>
            <a:r>
              <a:rPr lang="cs-CZ" sz="1800" dirty="0" smtClean="0">
                <a:solidFill>
                  <a:srgbClr val="0070C0"/>
                </a:solidFill>
              </a:rPr>
              <a:t>'</a:t>
            </a:r>
            <a:r>
              <a:rPr lang="cs-CZ" sz="1800" dirty="0" smtClean="0"/>
              <a:t>,...),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	</a:t>
            </a:r>
            <a:r>
              <a:rPr lang="cs-CZ" sz="1800" dirty="0" smtClean="0"/>
              <a:t>	</a:t>
            </a:r>
            <a:r>
              <a:rPr lang="cs-CZ" sz="1800" dirty="0" err="1" smtClean="0"/>
              <a:t>fileInput</a:t>
            </a:r>
            <a:r>
              <a:rPr lang="cs-CZ" sz="1800" dirty="0" smtClean="0"/>
              <a:t>(</a:t>
            </a:r>
            <a:r>
              <a:rPr lang="cs-CZ" sz="1800" dirty="0" smtClean="0">
                <a:solidFill>
                  <a:srgbClr val="0070C0"/>
                </a:solidFill>
              </a:rPr>
              <a:t>'in</a:t>
            </a:r>
            <a:r>
              <a:rPr lang="en-US" sz="1800" dirty="0" smtClean="0">
                <a:solidFill>
                  <a:srgbClr val="0070C0"/>
                </a:solidFill>
              </a:rPr>
              <a:t>putId3</a:t>
            </a:r>
            <a:r>
              <a:rPr lang="cs-CZ" sz="1800" dirty="0" smtClean="0">
                <a:solidFill>
                  <a:srgbClr val="0070C0"/>
                </a:solidFill>
              </a:rPr>
              <a:t>'</a:t>
            </a:r>
            <a:r>
              <a:rPr lang="cs-CZ" sz="1800" dirty="0" smtClean="0"/>
              <a:t>,...),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	</a:t>
            </a:r>
            <a:r>
              <a:rPr lang="cs-CZ" sz="1800" dirty="0" smtClean="0"/>
              <a:t>	</a:t>
            </a:r>
            <a:r>
              <a:rPr lang="cs-CZ" sz="1800" dirty="0" err="1" smtClean="0"/>
              <a:t>selectInput</a:t>
            </a:r>
            <a:r>
              <a:rPr lang="cs-CZ" sz="1800" dirty="0" smtClean="0"/>
              <a:t>(</a:t>
            </a:r>
            <a:r>
              <a:rPr lang="cs-CZ" sz="1800" dirty="0" smtClean="0">
                <a:solidFill>
                  <a:srgbClr val="0070C0"/>
                </a:solidFill>
              </a:rPr>
              <a:t>'in</a:t>
            </a:r>
            <a:r>
              <a:rPr lang="en-US" sz="1800" dirty="0" err="1" smtClean="0">
                <a:solidFill>
                  <a:srgbClr val="0070C0"/>
                </a:solidFill>
              </a:rPr>
              <a:t>putId</a:t>
            </a:r>
            <a:r>
              <a:rPr lang="cs-CZ" sz="1800" dirty="0" smtClean="0">
                <a:solidFill>
                  <a:srgbClr val="0070C0"/>
                </a:solidFill>
              </a:rPr>
              <a:t>4'</a:t>
            </a:r>
            <a:r>
              <a:rPr lang="cs-CZ" sz="1800" dirty="0" smtClean="0"/>
              <a:t>,...),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	</a:t>
            </a:r>
            <a:r>
              <a:rPr lang="cs-CZ" sz="1800" dirty="0" smtClean="0"/>
              <a:t>	</a:t>
            </a:r>
            <a:r>
              <a:rPr lang="cs-CZ" sz="1800" dirty="0" err="1" smtClean="0"/>
              <a:t>sliderInput</a:t>
            </a:r>
            <a:r>
              <a:rPr lang="cs-CZ" sz="1800" dirty="0" smtClean="0"/>
              <a:t>(</a:t>
            </a:r>
            <a:r>
              <a:rPr lang="cs-CZ" sz="1800" dirty="0" smtClean="0">
                <a:solidFill>
                  <a:srgbClr val="0070C0"/>
                </a:solidFill>
              </a:rPr>
              <a:t>'in</a:t>
            </a:r>
            <a:r>
              <a:rPr lang="en-US" sz="1800" dirty="0" smtClean="0">
                <a:solidFill>
                  <a:srgbClr val="0070C0"/>
                </a:solidFill>
              </a:rPr>
              <a:t>putId5</a:t>
            </a:r>
            <a:r>
              <a:rPr lang="cs-CZ" sz="1800" dirty="0" smtClean="0">
                <a:solidFill>
                  <a:srgbClr val="0070C0"/>
                </a:solidFill>
              </a:rPr>
              <a:t>'</a:t>
            </a:r>
            <a:r>
              <a:rPr lang="cs-CZ" sz="1800" dirty="0" smtClean="0"/>
              <a:t>,...),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	</a:t>
            </a:r>
            <a:r>
              <a:rPr lang="cs-CZ" sz="1800" dirty="0" smtClean="0"/>
              <a:t>	</a:t>
            </a:r>
            <a:r>
              <a:rPr lang="cs-CZ" sz="1800" dirty="0" err="1" smtClean="0"/>
              <a:t>downloadButton</a:t>
            </a:r>
            <a:r>
              <a:rPr lang="cs-CZ" sz="1800" dirty="0" smtClean="0"/>
              <a:t>(</a:t>
            </a:r>
            <a:r>
              <a:rPr lang="cs-CZ" sz="1800" dirty="0" smtClean="0">
                <a:solidFill>
                  <a:srgbClr val="0070C0"/>
                </a:solidFill>
              </a:rPr>
              <a:t>'</a:t>
            </a:r>
            <a:r>
              <a:rPr lang="en-US" sz="1800" dirty="0" err="1" smtClean="0">
                <a:solidFill>
                  <a:srgbClr val="0070C0"/>
                </a:solidFill>
              </a:rPr>
              <a:t>outputId</a:t>
            </a:r>
            <a:r>
              <a:rPr lang="cs-CZ" sz="1800" dirty="0" smtClean="0">
                <a:solidFill>
                  <a:srgbClr val="0070C0"/>
                </a:solidFill>
              </a:rPr>
              <a:t>4'</a:t>
            </a:r>
            <a:r>
              <a:rPr lang="cs-CZ" sz="1800" dirty="0" smtClean="0"/>
              <a:t>,...),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	</a:t>
            </a:r>
            <a:r>
              <a:rPr lang="cs-CZ" sz="1800" dirty="0" smtClean="0"/>
              <a:t>conditionalPanel(...),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	</a:t>
            </a:r>
            <a:r>
              <a:rPr lang="cs-CZ" sz="1800" dirty="0" smtClean="0"/>
              <a:t>	br(), </a:t>
            </a:r>
            <a:r>
              <a:rPr lang="en-US" sz="1800" dirty="0" smtClean="0"/>
              <a:t># </a:t>
            </a:r>
            <a:r>
              <a:rPr lang="cs-CZ" sz="1800" dirty="0" smtClean="0"/>
              <a:t>přidá vertikální mezeru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	</a:t>
            </a:r>
            <a:r>
              <a:rPr lang="cs-CZ" sz="1800" dirty="0" smtClean="0"/>
              <a:t>	tags$hr() </a:t>
            </a:r>
            <a:r>
              <a:rPr lang="en-US" sz="1800" dirty="0" smtClean="0"/>
              <a:t># </a:t>
            </a:r>
            <a:r>
              <a:rPr lang="cs-CZ" sz="1800" dirty="0" smtClean="0"/>
              <a:t>přidá vertikální čáru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	</a:t>
            </a:r>
            <a:r>
              <a:rPr lang="cs-CZ" sz="1800" dirty="0" smtClean="0"/>
              <a:t>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	</a:t>
            </a:r>
            <a:r>
              <a:rPr lang="cs-CZ" sz="1800" dirty="0" smtClean="0"/>
              <a:t>mainPanel</a:t>
            </a:r>
            <a:r>
              <a:rPr lang="en-US" sz="1800" dirty="0" smtClean="0"/>
              <a:t>(</a:t>
            </a:r>
            <a:endParaRPr lang="cs-CZ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	h3(</a:t>
            </a:r>
            <a:r>
              <a:rPr lang="en-US" sz="1800" dirty="0" err="1" smtClean="0"/>
              <a:t>textOutput</a:t>
            </a:r>
            <a:r>
              <a:rPr lang="en-US" sz="1800" dirty="0" smtClean="0"/>
              <a:t>(</a:t>
            </a:r>
            <a:r>
              <a:rPr lang="cs-CZ" sz="1800" dirty="0" smtClean="0">
                <a:solidFill>
                  <a:srgbClr val="0070C0"/>
                </a:solidFill>
              </a:rPr>
              <a:t>'</a:t>
            </a:r>
            <a:r>
              <a:rPr lang="en-US" sz="1800" dirty="0" err="1" smtClean="0">
                <a:solidFill>
                  <a:srgbClr val="0070C0"/>
                </a:solidFill>
              </a:rPr>
              <a:t>outputId</a:t>
            </a:r>
            <a:r>
              <a:rPr lang="cs-CZ" sz="1800" dirty="0" smtClean="0">
                <a:solidFill>
                  <a:srgbClr val="0070C0"/>
                </a:solidFill>
              </a:rPr>
              <a:t>1'</a:t>
            </a:r>
            <a:r>
              <a:rPr lang="en-US" sz="1800" dirty="0" smtClean="0"/>
              <a:t>)),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plotOutput</a:t>
            </a:r>
            <a:r>
              <a:rPr lang="en-US" sz="1800" dirty="0" smtClean="0"/>
              <a:t>(</a:t>
            </a:r>
            <a:r>
              <a:rPr lang="cs-CZ" sz="1800" dirty="0" smtClean="0">
                <a:solidFill>
                  <a:srgbClr val="0070C0"/>
                </a:solidFill>
              </a:rPr>
              <a:t>'</a:t>
            </a:r>
            <a:r>
              <a:rPr lang="en-US" sz="1800" dirty="0" smtClean="0">
                <a:solidFill>
                  <a:srgbClr val="0070C0"/>
                </a:solidFill>
              </a:rPr>
              <a:t>outputId2</a:t>
            </a:r>
            <a:r>
              <a:rPr lang="cs-CZ" sz="1800" dirty="0" smtClean="0">
                <a:solidFill>
                  <a:srgbClr val="0070C0"/>
                </a:solidFill>
              </a:rPr>
              <a:t>'</a:t>
            </a:r>
            <a:r>
              <a:rPr lang="en-US" sz="1800" dirty="0" smtClean="0"/>
              <a:t>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tableOutput</a:t>
            </a:r>
            <a:r>
              <a:rPr lang="en-US" sz="1800" dirty="0" smtClean="0"/>
              <a:t>(</a:t>
            </a:r>
            <a:r>
              <a:rPr lang="cs-CZ" sz="1800" dirty="0" smtClean="0">
                <a:solidFill>
                  <a:srgbClr val="0070C0"/>
                </a:solidFill>
              </a:rPr>
              <a:t>'</a:t>
            </a:r>
            <a:r>
              <a:rPr lang="en-US" sz="1800" dirty="0" smtClean="0">
                <a:solidFill>
                  <a:srgbClr val="0070C0"/>
                </a:solidFill>
              </a:rPr>
              <a:t>outputId</a:t>
            </a:r>
            <a:r>
              <a:rPr lang="en-US" sz="1800" dirty="0">
                <a:solidFill>
                  <a:srgbClr val="0070C0"/>
                </a:solidFill>
              </a:rPr>
              <a:t>3</a:t>
            </a:r>
            <a:r>
              <a:rPr lang="cs-CZ" sz="1800" dirty="0" smtClean="0">
                <a:solidFill>
                  <a:srgbClr val="0070C0"/>
                </a:solidFill>
              </a:rPr>
              <a:t>'</a:t>
            </a:r>
            <a:r>
              <a:rPr lang="en-US" sz="1800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))</a:t>
            </a:r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868" y="1930259"/>
            <a:ext cx="1019317" cy="638264"/>
          </a:xfrm>
          <a:prstGeom prst="rect">
            <a:avLst/>
          </a:prstGeom>
        </p:spPr>
      </p:pic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868" y="2780928"/>
            <a:ext cx="2019582" cy="533474"/>
          </a:xfrm>
          <a:prstGeom prst="rect">
            <a:avLst/>
          </a:prstGeom>
        </p:spPr>
      </p:pic>
      <p:pic>
        <p:nvPicPr>
          <p:cNvPr id="7" name="Obrázek 6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868" y="3511845"/>
            <a:ext cx="2038635" cy="552527"/>
          </a:xfrm>
          <a:prstGeom prst="rect">
            <a:avLst/>
          </a:prstGeom>
        </p:spPr>
      </p:pic>
      <p:pic>
        <p:nvPicPr>
          <p:cNvPr id="8" name="Obrázek 7" descr="Výřez obrazovky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868" y="1484784"/>
            <a:ext cx="1991003" cy="266737"/>
          </a:xfrm>
          <a:prstGeom prst="rect">
            <a:avLst/>
          </a:prstGeom>
        </p:spPr>
      </p:pic>
      <p:pic>
        <p:nvPicPr>
          <p:cNvPr id="9" name="Obrázek 8" descr="Výřez obrazovky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868" y="4278528"/>
            <a:ext cx="2324425" cy="590632"/>
          </a:xfrm>
          <a:prstGeom prst="rect">
            <a:avLst/>
          </a:prstGeom>
        </p:spPr>
      </p:pic>
      <p:pic>
        <p:nvPicPr>
          <p:cNvPr id="10" name="Obrázek 9" descr="Výřez obrazovky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868" y="5085373"/>
            <a:ext cx="1267002" cy="419159"/>
          </a:xfrm>
          <a:prstGeom prst="rect">
            <a:avLst/>
          </a:prstGeom>
        </p:spPr>
      </p:pic>
      <p:sp>
        <p:nvSpPr>
          <p:cNvPr id="28" name="Obdélník 27"/>
          <p:cNvSpPr/>
          <p:nvPr/>
        </p:nvSpPr>
        <p:spPr>
          <a:xfrm>
            <a:off x="2339752" y="2336180"/>
            <a:ext cx="3312368" cy="24840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0" name="Obdélník 29"/>
          <p:cNvSpPr/>
          <p:nvPr/>
        </p:nvSpPr>
        <p:spPr>
          <a:xfrm>
            <a:off x="2339752" y="2616128"/>
            <a:ext cx="3312368" cy="24840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2339752" y="2896076"/>
            <a:ext cx="3312368" cy="24840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2" name="Obdélník 31"/>
          <p:cNvSpPr/>
          <p:nvPr/>
        </p:nvSpPr>
        <p:spPr>
          <a:xfrm>
            <a:off x="2339752" y="3176024"/>
            <a:ext cx="3312368" cy="2373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Obdélník 32"/>
          <p:cNvSpPr/>
          <p:nvPr/>
        </p:nvSpPr>
        <p:spPr>
          <a:xfrm>
            <a:off x="2339752" y="3444882"/>
            <a:ext cx="3312368" cy="24840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4" name="Obdélník 33"/>
          <p:cNvSpPr/>
          <p:nvPr/>
        </p:nvSpPr>
        <p:spPr>
          <a:xfrm>
            <a:off x="2339752" y="3724829"/>
            <a:ext cx="3312368" cy="248409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5" name="Obdélník 34"/>
          <p:cNvSpPr/>
          <p:nvPr/>
        </p:nvSpPr>
        <p:spPr>
          <a:xfrm>
            <a:off x="6282420" y="1408671"/>
            <a:ext cx="2455180" cy="410753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>
            <a:off x="6282420" y="1882924"/>
            <a:ext cx="2466044" cy="74521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7" name="Obdélník 36"/>
          <p:cNvSpPr/>
          <p:nvPr/>
        </p:nvSpPr>
        <p:spPr>
          <a:xfrm>
            <a:off x="6282420" y="2708920"/>
            <a:ext cx="2466044" cy="69887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8" name="Obdélník 37"/>
          <p:cNvSpPr/>
          <p:nvPr/>
        </p:nvSpPr>
        <p:spPr>
          <a:xfrm>
            <a:off x="6282420" y="3454313"/>
            <a:ext cx="2466044" cy="6877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9" name="Obdélník 38"/>
          <p:cNvSpPr/>
          <p:nvPr/>
        </p:nvSpPr>
        <p:spPr>
          <a:xfrm>
            <a:off x="6282420" y="4214103"/>
            <a:ext cx="2466044" cy="727065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0" name="Obdélník 39"/>
          <p:cNvSpPr/>
          <p:nvPr/>
        </p:nvSpPr>
        <p:spPr>
          <a:xfrm>
            <a:off x="6282420" y="5013176"/>
            <a:ext cx="2466044" cy="576064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1" name="Obdélník 40"/>
          <p:cNvSpPr/>
          <p:nvPr/>
        </p:nvSpPr>
        <p:spPr>
          <a:xfrm>
            <a:off x="467544" y="1174948"/>
            <a:ext cx="1411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 smtClean="0"/>
              <a:t>library</a:t>
            </a:r>
            <a:r>
              <a:rPr lang="cs-CZ" dirty="0" smtClean="0"/>
              <a:t>(</a:t>
            </a:r>
            <a:r>
              <a:rPr lang="cs-CZ" dirty="0" err="1" smtClean="0"/>
              <a:t>shiny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649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Soubor</a:t>
            </a:r>
            <a:r>
              <a:rPr lang="en-US" dirty="0" smtClean="0"/>
              <a:t> </a:t>
            </a:r>
            <a:r>
              <a:rPr lang="en-US" dirty="0" err="1" smtClean="0"/>
              <a:t>server.R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err="1" smtClean="0"/>
              <a:t>library</a:t>
            </a:r>
            <a:r>
              <a:rPr lang="cs-CZ" sz="2400" dirty="0" smtClean="0"/>
              <a:t>(</a:t>
            </a:r>
            <a:r>
              <a:rPr lang="cs-CZ" sz="2400" dirty="0" err="1" smtClean="0"/>
              <a:t>shiny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r>
              <a:rPr lang="cs-CZ" sz="2400" dirty="0" err="1" smtClean="0"/>
              <a:t>shinyServer</a:t>
            </a:r>
            <a:r>
              <a:rPr lang="cs-CZ" sz="2400" dirty="0" smtClean="0"/>
              <a:t>(</a:t>
            </a:r>
            <a:r>
              <a:rPr lang="cs-CZ" sz="2400" dirty="0" err="1" smtClean="0"/>
              <a:t>function</a:t>
            </a:r>
            <a:r>
              <a:rPr lang="cs-CZ" sz="2400" dirty="0" smtClean="0"/>
              <a:t>(input, output) {</a:t>
            </a:r>
          </a:p>
          <a:p>
            <a:pPr marL="0" indent="0">
              <a:buNone/>
            </a:pPr>
            <a:r>
              <a:rPr lang="cs-CZ" sz="2400" dirty="0" smtClean="0"/>
              <a:t>	 </a:t>
            </a:r>
            <a:r>
              <a:rPr lang="cs-CZ" sz="2400" dirty="0" err="1" smtClean="0"/>
              <a:t>xxx</a:t>
            </a:r>
            <a:r>
              <a:rPr lang="cs-CZ" sz="2400" dirty="0" smtClean="0"/>
              <a:t> &lt;- </a:t>
            </a:r>
            <a:r>
              <a:rPr lang="cs-CZ" sz="2400" dirty="0" err="1" smtClean="0"/>
              <a:t>reactive</a:t>
            </a:r>
            <a:r>
              <a:rPr lang="cs-CZ" sz="2400" dirty="0" smtClean="0"/>
              <a:t>({...}) </a:t>
            </a:r>
            <a:r>
              <a:rPr lang="en-US" sz="2400" dirty="0" smtClean="0"/>
              <a:t># reactive expression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</a:t>
            </a:r>
            <a:r>
              <a:rPr lang="en-US" sz="2400" dirty="0" err="1" smtClean="0"/>
              <a:t>output$</a:t>
            </a:r>
            <a:r>
              <a:rPr lang="en-US" sz="2400" dirty="0" err="1" smtClean="0">
                <a:solidFill>
                  <a:srgbClr val="0070C0"/>
                </a:solidFill>
              </a:rPr>
              <a:t>outputId</a:t>
            </a:r>
            <a:r>
              <a:rPr lang="cs-CZ" sz="2400" dirty="0" smtClean="0">
                <a:solidFill>
                  <a:srgbClr val="0070C0"/>
                </a:solidFill>
              </a:rPr>
              <a:t>1</a:t>
            </a:r>
            <a:r>
              <a:rPr lang="en-US" sz="2400" dirty="0" smtClean="0"/>
              <a:t>&lt;- </a:t>
            </a:r>
            <a:r>
              <a:rPr lang="en-US" sz="2400" dirty="0" err="1" smtClean="0"/>
              <a:t>renderText</a:t>
            </a:r>
            <a:r>
              <a:rPr lang="en-US" sz="2400" dirty="0" smtClean="0"/>
              <a:t>({</a:t>
            </a:r>
            <a:r>
              <a:rPr lang="cs-CZ" sz="2400" dirty="0" smtClean="0"/>
              <a:t>...}) </a:t>
            </a:r>
            <a:r>
              <a:rPr lang="en-US" sz="2400" dirty="0" smtClean="0"/>
              <a:t> # text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</a:t>
            </a:r>
            <a:r>
              <a:rPr lang="en-US" sz="2400" dirty="0" err="1" smtClean="0"/>
              <a:t>output$</a:t>
            </a:r>
            <a:r>
              <a:rPr lang="en-US" sz="2400" dirty="0" err="1" smtClean="0">
                <a:solidFill>
                  <a:srgbClr val="0070C0"/>
                </a:solidFill>
              </a:rPr>
              <a:t>outputId</a:t>
            </a:r>
            <a:r>
              <a:rPr lang="cs-CZ" sz="24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&lt;- </a:t>
            </a:r>
            <a:r>
              <a:rPr lang="en-US" sz="2400" dirty="0" err="1" smtClean="0"/>
              <a:t>renderPlot</a:t>
            </a:r>
            <a:r>
              <a:rPr lang="en-US" sz="2400" dirty="0" smtClean="0"/>
              <a:t>({</a:t>
            </a:r>
            <a:r>
              <a:rPr lang="cs-CZ" sz="2400" dirty="0" smtClean="0"/>
              <a:t>...}) </a:t>
            </a:r>
            <a:r>
              <a:rPr lang="en-US" sz="2400" dirty="0" smtClean="0"/>
              <a:t> # plot</a:t>
            </a:r>
          </a:p>
          <a:p>
            <a:pPr marL="0" indent="0">
              <a:buNone/>
            </a:pPr>
            <a:r>
              <a:rPr lang="en-US" sz="2400" dirty="0" smtClean="0"/>
              <a:t>	 </a:t>
            </a:r>
            <a:r>
              <a:rPr lang="en-US" sz="2400" dirty="0" err="1" smtClean="0"/>
              <a:t>output$</a:t>
            </a:r>
            <a:r>
              <a:rPr lang="en-US" sz="2400" dirty="0" err="1" smtClean="0">
                <a:solidFill>
                  <a:srgbClr val="0070C0"/>
                </a:solidFill>
              </a:rPr>
              <a:t>outputId</a:t>
            </a:r>
            <a:r>
              <a:rPr lang="cs-CZ" sz="2400" dirty="0" smtClean="0">
                <a:solidFill>
                  <a:srgbClr val="0070C0"/>
                </a:solidFill>
              </a:rPr>
              <a:t>3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&lt;- </a:t>
            </a:r>
            <a:r>
              <a:rPr lang="en-US" sz="2400" dirty="0" err="1" smtClean="0"/>
              <a:t>renderTable</a:t>
            </a:r>
            <a:r>
              <a:rPr lang="en-US" sz="2400" dirty="0" smtClean="0"/>
              <a:t>({</a:t>
            </a:r>
            <a:r>
              <a:rPr lang="cs-CZ" sz="2400" dirty="0" smtClean="0"/>
              <a:t>...})</a:t>
            </a:r>
            <a:r>
              <a:rPr lang="en-US" sz="2400" dirty="0" smtClean="0"/>
              <a:t> # table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</a:t>
            </a:r>
            <a:r>
              <a:rPr lang="en-US" sz="2400" dirty="0" err="1" smtClean="0"/>
              <a:t>output$</a:t>
            </a:r>
            <a:r>
              <a:rPr lang="en-US" sz="2400" dirty="0" err="1" smtClean="0">
                <a:solidFill>
                  <a:srgbClr val="0070C0"/>
                </a:solidFill>
              </a:rPr>
              <a:t>outputId</a:t>
            </a:r>
            <a:r>
              <a:rPr lang="cs-CZ" sz="2400" dirty="0" smtClean="0">
                <a:solidFill>
                  <a:srgbClr val="0070C0"/>
                </a:solidFill>
              </a:rPr>
              <a:t>4</a:t>
            </a:r>
            <a:r>
              <a:rPr lang="en-US" sz="2400" dirty="0" smtClean="0"/>
              <a:t> &lt;- </a:t>
            </a:r>
            <a:r>
              <a:rPr lang="en-US" sz="2400" dirty="0" err="1" smtClean="0"/>
              <a:t>downloadHandler</a:t>
            </a:r>
            <a:r>
              <a:rPr lang="en-US" sz="2400" dirty="0" smtClean="0"/>
              <a:t>(...{...}) # download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})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cs-CZ" sz="2400" dirty="0" smtClean="0"/>
              <a:t>Předávání vstupních proměnných pomocí: input</a:t>
            </a:r>
            <a:r>
              <a:rPr lang="en-US" sz="2400" dirty="0" smtClean="0"/>
              <a:t>$</a:t>
            </a:r>
            <a:r>
              <a:rPr lang="cs-CZ" sz="2400" dirty="0" smtClean="0">
                <a:solidFill>
                  <a:srgbClr val="0070C0"/>
                </a:solidFill>
              </a:rPr>
              <a:t>in</a:t>
            </a:r>
            <a:r>
              <a:rPr lang="en-US" sz="2400" dirty="0" err="1" smtClean="0">
                <a:solidFill>
                  <a:srgbClr val="0070C0"/>
                </a:solidFill>
              </a:rPr>
              <a:t>putId</a:t>
            </a:r>
            <a:r>
              <a:rPr lang="cs-CZ" sz="2400" dirty="0" smtClean="0">
                <a:solidFill>
                  <a:srgbClr val="0070C0"/>
                </a:solidFill>
              </a:rPr>
              <a:t>1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1850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záložek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97152"/>
          </a:xfrm>
        </p:spPr>
        <p:txBody>
          <a:bodyPr>
            <a:noAutofit/>
          </a:bodyPr>
          <a:lstStyle/>
          <a:p>
            <a:r>
              <a:rPr lang="cs-CZ" sz="2600" dirty="0" smtClean="0"/>
              <a:t>v souboru </a:t>
            </a:r>
            <a:r>
              <a:rPr lang="cs-CZ" sz="2600" dirty="0" err="1" smtClean="0"/>
              <a:t>server.R</a:t>
            </a:r>
            <a:r>
              <a:rPr lang="cs-CZ" sz="2600" dirty="0" smtClean="0"/>
              <a:t> není potřeba nic měnit</a:t>
            </a:r>
          </a:p>
          <a:p>
            <a:r>
              <a:rPr lang="cs-CZ" sz="2600" dirty="0" smtClean="0"/>
              <a:t>změny v souboru </a:t>
            </a:r>
            <a:r>
              <a:rPr lang="cs-CZ" sz="2600" dirty="0" err="1" smtClean="0"/>
              <a:t>ui.R</a:t>
            </a:r>
            <a:r>
              <a:rPr lang="cs-CZ" sz="2600" dirty="0" smtClean="0"/>
              <a:t> jen v </a:t>
            </a:r>
            <a:r>
              <a:rPr lang="cs-CZ" sz="2600" dirty="0" err="1" smtClean="0"/>
              <a:t>mainPanel</a:t>
            </a:r>
            <a:r>
              <a:rPr lang="cs-CZ" sz="2600" dirty="0" smtClean="0"/>
              <a:t>:</a:t>
            </a:r>
            <a:endParaRPr lang="en-US" sz="2600" dirty="0" smtClean="0"/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r>
              <a:rPr lang="cs-CZ" sz="2400" dirty="0" err="1" smtClean="0"/>
              <a:t>mainPanel</a:t>
            </a:r>
            <a:r>
              <a:rPr lang="cs-CZ" sz="2400" dirty="0" smtClean="0"/>
              <a:t>(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err="1" smtClean="0"/>
              <a:t>tabsetPanel</a:t>
            </a:r>
            <a:r>
              <a:rPr lang="cs-CZ" sz="2400" dirty="0" smtClean="0"/>
              <a:t>(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</a:t>
            </a:r>
            <a:r>
              <a:rPr lang="cs-CZ" sz="2400" dirty="0" err="1" smtClean="0"/>
              <a:t>tabPanel</a:t>
            </a:r>
            <a:r>
              <a:rPr lang="cs-CZ" sz="2400" dirty="0" smtClean="0"/>
              <a:t>("nazev1",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	h4(</a:t>
            </a:r>
            <a:r>
              <a:rPr lang="cs-CZ" sz="2400" dirty="0" err="1" smtClean="0"/>
              <a:t>textOutput</a:t>
            </a:r>
            <a:r>
              <a:rPr lang="cs-CZ" sz="2400" dirty="0" smtClean="0"/>
              <a:t>(</a:t>
            </a:r>
            <a:r>
              <a:rPr lang="cs-CZ" sz="2400" dirty="0" smtClean="0">
                <a:solidFill>
                  <a:srgbClr val="0070C0"/>
                </a:solidFill>
              </a:rPr>
              <a:t>'outputId1</a:t>
            </a:r>
            <a:r>
              <a:rPr lang="en-US" sz="2400" dirty="0" smtClean="0">
                <a:solidFill>
                  <a:srgbClr val="0070C0"/>
                </a:solidFill>
              </a:rPr>
              <a:t>a</a:t>
            </a:r>
            <a:r>
              <a:rPr lang="cs-CZ" sz="2400" dirty="0" smtClean="0">
                <a:solidFill>
                  <a:srgbClr val="0070C0"/>
                </a:solidFill>
              </a:rPr>
              <a:t>'</a:t>
            </a:r>
            <a:r>
              <a:rPr lang="cs-CZ" sz="2400" dirty="0" smtClean="0"/>
              <a:t>)),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	</a:t>
            </a:r>
            <a:r>
              <a:rPr lang="cs-CZ" sz="2400" dirty="0" err="1" smtClean="0"/>
              <a:t>plotOutput</a:t>
            </a:r>
            <a:r>
              <a:rPr lang="cs-CZ" sz="2400" dirty="0" smtClean="0"/>
              <a:t>(</a:t>
            </a:r>
            <a:r>
              <a:rPr lang="cs-CZ" sz="2400" dirty="0" smtClean="0">
                <a:solidFill>
                  <a:srgbClr val="0070C0"/>
                </a:solidFill>
              </a:rPr>
              <a:t>'</a:t>
            </a:r>
            <a:r>
              <a:rPr lang="cs-CZ" sz="2400" dirty="0" err="1" smtClean="0">
                <a:solidFill>
                  <a:srgbClr val="0070C0"/>
                </a:solidFill>
              </a:rPr>
              <a:t>outputId</a:t>
            </a:r>
            <a:r>
              <a:rPr lang="en-US" sz="2400" dirty="0" smtClean="0">
                <a:solidFill>
                  <a:srgbClr val="0070C0"/>
                </a:solidFill>
              </a:rPr>
              <a:t>2a</a:t>
            </a:r>
            <a:r>
              <a:rPr lang="cs-CZ" sz="2400" dirty="0" smtClean="0">
                <a:solidFill>
                  <a:srgbClr val="0070C0"/>
                </a:solidFill>
              </a:rPr>
              <a:t>'</a:t>
            </a:r>
            <a:r>
              <a:rPr lang="cs-CZ" sz="2400" dirty="0" smtClean="0"/>
              <a:t>)),</a:t>
            </a:r>
            <a:endParaRPr lang="en-US" sz="2400" dirty="0" smtClean="0"/>
          </a:p>
          <a:p>
            <a:pPr marL="0" indent="0">
              <a:buNone/>
            </a:pPr>
            <a:r>
              <a:rPr lang="cs-CZ" sz="2400" dirty="0" smtClean="0"/>
              <a:t>		</a:t>
            </a:r>
            <a:r>
              <a:rPr lang="cs-CZ" sz="2400" dirty="0" err="1" smtClean="0"/>
              <a:t>tabPanel</a:t>
            </a:r>
            <a:r>
              <a:rPr lang="cs-CZ" sz="2400" dirty="0" smtClean="0"/>
              <a:t>("</a:t>
            </a:r>
            <a:r>
              <a:rPr lang="cs-CZ" sz="2400" dirty="0" err="1" smtClean="0"/>
              <a:t>nazev</a:t>
            </a:r>
            <a:r>
              <a:rPr lang="en-US" sz="2400" dirty="0" smtClean="0"/>
              <a:t>2</a:t>
            </a:r>
            <a:r>
              <a:rPr lang="cs-CZ" sz="2400" dirty="0" smtClean="0"/>
              <a:t>",</a:t>
            </a:r>
          </a:p>
          <a:p>
            <a:pPr marL="0" indent="0">
              <a:buNone/>
            </a:pPr>
            <a:r>
              <a:rPr lang="cs-CZ" sz="2400" dirty="0" smtClean="0"/>
              <a:t>			h4(</a:t>
            </a:r>
            <a:r>
              <a:rPr lang="cs-CZ" sz="2400" dirty="0" err="1" smtClean="0"/>
              <a:t>textOutput</a:t>
            </a:r>
            <a:r>
              <a:rPr lang="cs-CZ" sz="2400" dirty="0" smtClean="0"/>
              <a:t>(</a:t>
            </a:r>
            <a:r>
              <a:rPr lang="cs-CZ" sz="2400" dirty="0" smtClean="0">
                <a:solidFill>
                  <a:srgbClr val="0070C0"/>
                </a:solidFill>
              </a:rPr>
              <a:t>'outputId1</a:t>
            </a:r>
            <a:r>
              <a:rPr lang="en-US" sz="2400" dirty="0">
                <a:solidFill>
                  <a:srgbClr val="0070C0"/>
                </a:solidFill>
              </a:rPr>
              <a:t>b</a:t>
            </a:r>
            <a:r>
              <a:rPr lang="cs-CZ" sz="2400" dirty="0" smtClean="0">
                <a:solidFill>
                  <a:srgbClr val="0070C0"/>
                </a:solidFill>
              </a:rPr>
              <a:t>'</a:t>
            </a:r>
            <a:r>
              <a:rPr lang="cs-CZ" sz="2400" dirty="0" smtClean="0"/>
              <a:t>)),</a:t>
            </a:r>
          </a:p>
          <a:p>
            <a:pPr marL="0" indent="0">
              <a:buNone/>
            </a:pPr>
            <a:r>
              <a:rPr lang="cs-CZ" sz="2400" dirty="0" smtClean="0"/>
              <a:t>			</a:t>
            </a:r>
            <a:r>
              <a:rPr lang="cs-CZ" sz="2400" dirty="0" err="1" smtClean="0"/>
              <a:t>plotOutput</a:t>
            </a:r>
            <a:r>
              <a:rPr lang="cs-CZ" sz="2400" dirty="0" smtClean="0"/>
              <a:t>(</a:t>
            </a:r>
            <a:r>
              <a:rPr lang="cs-CZ" sz="2400" dirty="0" smtClean="0">
                <a:solidFill>
                  <a:srgbClr val="0070C0"/>
                </a:solidFill>
              </a:rPr>
              <a:t>'</a:t>
            </a:r>
            <a:r>
              <a:rPr lang="cs-CZ" sz="2400" dirty="0" err="1" smtClean="0">
                <a:solidFill>
                  <a:srgbClr val="0070C0"/>
                </a:solidFill>
              </a:rPr>
              <a:t>outputId</a:t>
            </a:r>
            <a:r>
              <a:rPr lang="en-US" sz="2400" dirty="0" smtClean="0">
                <a:solidFill>
                  <a:srgbClr val="0070C0"/>
                </a:solidFill>
              </a:rPr>
              <a:t>2b</a:t>
            </a:r>
            <a:r>
              <a:rPr lang="cs-CZ" sz="2400" dirty="0" smtClean="0">
                <a:solidFill>
                  <a:srgbClr val="0070C0"/>
                </a:solidFill>
              </a:rPr>
              <a:t>'</a:t>
            </a:r>
            <a:r>
              <a:rPr lang="cs-CZ" sz="2400" dirty="0" smtClean="0"/>
              <a:t>))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))</a:t>
            </a:r>
          </a:p>
          <a:p>
            <a:pPr marL="0" indent="0">
              <a:buNone/>
            </a:pPr>
            <a:endParaRPr lang="cs-CZ" sz="2600" dirty="0" smtClean="0"/>
          </a:p>
          <a:p>
            <a:pPr marL="0" indent="0"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92816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co si dát pozor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Hlídat použití čárek v </a:t>
            </a:r>
            <a:r>
              <a:rPr lang="cs-CZ" sz="2800" dirty="0" err="1" smtClean="0"/>
              <a:t>ui.R</a:t>
            </a:r>
            <a:r>
              <a:rPr lang="cs-CZ" sz="2800" dirty="0" smtClean="0"/>
              <a:t>!</a:t>
            </a:r>
          </a:p>
          <a:p>
            <a:r>
              <a:rPr lang="cs-CZ" sz="2800" dirty="0" smtClean="0"/>
              <a:t>Při vykreslování do více záložek se nesmí použít vypsání či vykreslení téhož objektu do více záložek!</a:t>
            </a:r>
          </a:p>
          <a:p>
            <a:r>
              <a:rPr lang="cs-CZ" sz="2800" dirty="0" smtClean="0"/>
              <a:t>Pokud se předávají data načtená pomocí </a:t>
            </a:r>
            <a:r>
              <a:rPr lang="cs-CZ" sz="2800" dirty="0" err="1" smtClean="0"/>
              <a:t>reactive</a:t>
            </a:r>
            <a:r>
              <a:rPr lang="cs-CZ" sz="2800" dirty="0" smtClean="0"/>
              <a:t> (např.: data &lt;- </a:t>
            </a:r>
            <a:r>
              <a:rPr lang="cs-CZ" sz="2800" dirty="0" err="1" smtClean="0"/>
              <a:t>reactive</a:t>
            </a:r>
            <a:r>
              <a:rPr lang="cs-CZ" sz="2800" dirty="0" smtClean="0"/>
              <a:t> ({ ... }) ), je nutné pak tuto proměnnou volat jako data() !</a:t>
            </a:r>
            <a:endParaRPr lang="en-US" sz="2800" dirty="0" smtClean="0"/>
          </a:p>
          <a:p>
            <a:r>
              <a:rPr lang="cs-CZ" sz="2800" dirty="0" smtClean="0"/>
              <a:t>U </a:t>
            </a:r>
            <a:r>
              <a:rPr lang="cs-CZ" sz="2800" dirty="0" err="1" smtClean="0"/>
              <a:t>conditionalPanel</a:t>
            </a:r>
            <a:r>
              <a:rPr lang="cs-CZ" sz="2800" dirty="0" smtClean="0"/>
              <a:t> je v podmínce nutné mít </a:t>
            </a:r>
            <a:r>
              <a:rPr lang="cs-CZ" sz="2800" dirty="0" err="1" smtClean="0"/>
              <a:t>true</a:t>
            </a:r>
            <a:r>
              <a:rPr lang="cs-CZ" sz="2800" dirty="0" smtClean="0"/>
              <a:t>, ne </a:t>
            </a:r>
            <a:r>
              <a:rPr lang="cs-CZ" sz="2800" dirty="0" err="1" smtClean="0"/>
              <a:t>TRUE</a:t>
            </a:r>
            <a:r>
              <a:rPr lang="cs-CZ" sz="2800" dirty="0" smtClean="0"/>
              <a:t>!</a:t>
            </a:r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421286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135</Words>
  <Application>Microsoft Office PowerPoint</Application>
  <PresentationFormat>Předvádění na obrazovce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Propojení R a webu pomocí Shiny</vt:lpstr>
      <vt:lpstr>Shiny</vt:lpstr>
      <vt:lpstr>Shiny</vt:lpstr>
      <vt:lpstr>Soubor ui.R</vt:lpstr>
      <vt:lpstr>Soubor server.R</vt:lpstr>
      <vt:lpstr>Tvorba záložek</vt:lpstr>
      <vt:lpstr>Na co si dát pozor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Propojení R a webu pomocí Shiny</dc:title>
  <dc:creator>janeva</dc:creator>
  <cp:lastModifiedBy>janeva</cp:lastModifiedBy>
  <cp:revision>51</cp:revision>
  <dcterms:created xsi:type="dcterms:W3CDTF">2013-11-14T20:58:24Z</dcterms:created>
  <dcterms:modified xsi:type="dcterms:W3CDTF">2013-11-15T08:10:59Z</dcterms:modified>
</cp:coreProperties>
</file>